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88" r:id="rId3"/>
    <p:sldId id="461" r:id="rId4"/>
    <p:sldId id="460" r:id="rId5"/>
    <p:sldId id="425" r:id="rId6"/>
    <p:sldId id="448" r:id="rId7"/>
    <p:sldId id="449" r:id="rId8"/>
    <p:sldId id="431" r:id="rId9"/>
    <p:sldId id="450" r:id="rId10"/>
    <p:sldId id="433" r:id="rId11"/>
    <p:sldId id="432" r:id="rId12"/>
    <p:sldId id="451" r:id="rId13"/>
    <p:sldId id="434" r:id="rId14"/>
    <p:sldId id="452" r:id="rId15"/>
    <p:sldId id="392" r:id="rId16"/>
    <p:sldId id="436" r:id="rId17"/>
    <p:sldId id="437" r:id="rId18"/>
    <p:sldId id="438" r:id="rId19"/>
    <p:sldId id="439" r:id="rId20"/>
    <p:sldId id="440" r:id="rId21"/>
    <p:sldId id="429" r:id="rId22"/>
    <p:sldId id="459" r:id="rId23"/>
    <p:sldId id="454" r:id="rId24"/>
    <p:sldId id="444" r:id="rId25"/>
    <p:sldId id="462" r:id="rId26"/>
    <p:sldId id="424" r:id="rId27"/>
    <p:sldId id="430" r:id="rId28"/>
    <p:sldId id="387" r:id="rId29"/>
    <p:sldId id="458" r:id="rId30"/>
    <p:sldId id="455" r:id="rId31"/>
    <p:sldId id="456" r:id="rId32"/>
    <p:sldId id="441" r:id="rId33"/>
    <p:sldId id="463" r:id="rId34"/>
    <p:sldId id="442" r:id="rId35"/>
    <p:sldId id="443" r:id="rId36"/>
    <p:sldId id="445" r:id="rId37"/>
    <p:sldId id="446" r:id="rId38"/>
    <p:sldId id="447" r:id="rId39"/>
    <p:sldId id="428" r:id="rId4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27660"/>
    <a:srgbClr val="0033CC"/>
    <a:srgbClr val="DD5D43"/>
    <a:srgbClr val="FFCC99"/>
    <a:srgbClr val="2C5AA4"/>
    <a:srgbClr val="008080"/>
    <a:srgbClr val="0099CC"/>
    <a:srgbClr val="006666"/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269" autoAdjust="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42497293160575"/>
          <c:y val="8.3090613504089209E-2"/>
          <c:w val="0.79464011475969609"/>
          <c:h val="0.823708129900680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DD5D43"/>
            </a:solidFill>
            <a:ln w="8753"/>
          </c:spPr>
          <c:invertIfNegative val="0"/>
          <c:dLbls>
            <c:dLbl>
              <c:idx val="0"/>
              <c:layout>
                <c:manualLayout>
                  <c:x val="-4.2574809148516199E-3"/>
                  <c:y val="0.218028783104322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75-4531-A43C-B13A45BAD0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2012 г.              2012 г.              2013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75-4531-A43C-B13A45BAD08D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878790070176133E-17"/>
                  <c:y val="0.216584909711938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75-4531-A43C-B13A45BAD0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2012 г.              2012 г.              2013 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75-4531-A43C-B13A45BAD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89"/>
        <c:axId val="327161040"/>
        <c:axId val="327160256"/>
      </c:barChart>
      <c:catAx>
        <c:axId val="327161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7160256"/>
        <c:crosses val="autoZero"/>
        <c:auto val="1"/>
        <c:lblAlgn val="ctr"/>
        <c:lblOffset val="100"/>
        <c:noMultiLvlLbl val="0"/>
      </c:catAx>
      <c:valAx>
        <c:axId val="327160256"/>
        <c:scaling>
          <c:orientation val="minMax"/>
          <c:max val="45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7161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56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уплачено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24235.3</c:v>
                </c:pt>
                <c:pt idx="1">
                  <c:v>15751.3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7-491E-B109-23B996048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483792"/>
        <c:axId val="499484184"/>
      </c:barChart>
      <c:catAx>
        <c:axId val="49948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9484184"/>
        <c:crosses val="autoZero"/>
        <c:auto val="1"/>
        <c:lblAlgn val="ctr"/>
        <c:lblOffset val="100"/>
        <c:noMultiLvlLbl val="0"/>
      </c:catAx>
      <c:valAx>
        <c:axId val="499484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9483792"/>
        <c:crosses val="autoZero"/>
        <c:crossBetween val="between"/>
      </c:valAx>
      <c:spPr>
        <a:noFill/>
        <a:ln w="2334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Выдано предписаний за нарушение закона о контрактной системе, по уровню</a:t>
            </a:r>
            <a:r>
              <a:rPr lang="ru-RU" sz="2000" baseline="0" dirty="0" smtClean="0"/>
              <a:t> бюджета заказчика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субъекта РФ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62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субъекта РФ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47</c:v>
                </c:pt>
                <c:pt idx="2">
                  <c:v>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484968"/>
        <c:axId val="499485360"/>
      </c:barChart>
      <c:catAx>
        <c:axId val="49948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485360"/>
        <c:crosses val="autoZero"/>
        <c:auto val="1"/>
        <c:lblAlgn val="ctr"/>
        <c:lblOffset val="100"/>
        <c:noMultiLvlLbl val="0"/>
      </c:catAx>
      <c:valAx>
        <c:axId val="49948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48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21060287751"/>
          <c:y val="0.17898319939759819"/>
          <c:w val="0.46197776383869765"/>
          <c:h val="0.723692737843943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 во включении</c:v>
                </c:pt>
                <c:pt idx="1">
                  <c:v>Включено в реестр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A-4B4E-9D75-6BAF2FE4F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46233532490557"/>
          <c:y val="0.2652316409287851"/>
          <c:w val="0.38953766467509432"/>
          <c:h val="0.5355182757471379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258102327222"/>
          <c:y val="2.7160303728796686E-2"/>
          <c:w val="0.60343234693019998"/>
          <c:h val="0.87885687978075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хоз. субъекты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31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52-4914-B61C-96A8ED90A5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субъекты ЕМ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6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52-4914-B61C-96A8ED90A5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14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52-4914-B61C-96A8ED90A5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порядке ст. 18.1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/>
                      <a:t>51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52-4914-B61C-96A8ED90A5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99</c:v>
                </c:pt>
                <c:pt idx="1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52-4914-B61C-96A8ED90A5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182</c:v>
                </c:pt>
                <c:pt idx="1">
                  <c:v>175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7162608"/>
        <c:axId val="327163000"/>
      </c:barChart>
      <c:catAx>
        <c:axId val="32716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27163000"/>
        <c:crosses val="autoZero"/>
        <c:auto val="1"/>
        <c:lblAlgn val="ctr"/>
        <c:lblOffset val="100"/>
        <c:noMultiLvlLbl val="0"/>
      </c:catAx>
      <c:valAx>
        <c:axId val="32716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162608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2697816093902967"/>
          <c:y val="5.3008424233673829E-2"/>
          <c:w val="0.26426796488544591"/>
          <c:h val="0.8031603217369132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52296483636325E-2"/>
          <c:y val="4.5161264824107636E-2"/>
          <c:w val="0.48829452371277854"/>
          <c:h val="0.88223399395761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4-40F8-83CB-9C4A3FA60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Теплоснабжение</c:v>
                </c:pt>
              </c:strCache>
            </c:strRef>
          </c:tx>
          <c:spPr>
            <a:solidFill>
              <a:srgbClr val="E276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04-40F8-83CB-9C4A3FA607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Строительный комплекс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04-40F8-83CB-9C4A3FA607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Автомобильный транспорт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04-40F8-83CB-9C4A3FA607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04-40F8-83CB-9C4A3FA607D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Водоснабжение и водоотведение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04-40F8-83CB-9C4A3FA607D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Связь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/>
                      <a:t>2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04-40F8-83CB-9C4A3FA607D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04-40F8-83CB-9C4A3FA607D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сферы*</c:v>
                </c:pt>
              </c:strCache>
            </c:strRef>
          </c:tx>
          <c:spPr>
            <a:solidFill>
              <a:schemeClr val="accent4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2017г.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4-4FB8-B5ED-42EAE198CE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163784"/>
        <c:axId val="326505560"/>
      </c:barChart>
      <c:catAx>
        <c:axId val="32716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505560"/>
        <c:crosses val="autoZero"/>
        <c:auto val="1"/>
        <c:lblAlgn val="ctr"/>
        <c:lblOffset val="100"/>
        <c:noMultiLvlLbl val="0"/>
      </c:catAx>
      <c:valAx>
        <c:axId val="32650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6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138671839884354"/>
          <c:y val="4.3310990827578714E-2"/>
          <c:w val="0.45297436794091311"/>
          <c:h val="0.8966949568465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77176290463704"/>
          <c:y val="5.1450888034224963E-2"/>
          <c:w val="0.35145658355205611"/>
          <c:h val="0.61998011414496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2A-4D50-AF4D-FEAF3322B2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2A-4D50-AF4D-FEAF3322B2FC}"/>
              </c:ext>
            </c:extLst>
          </c:dPt>
          <c:dPt>
            <c:idx val="2"/>
            <c:bubble3D val="0"/>
            <c:spPr>
              <a:solidFill>
                <a:srgbClr val="E276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94-49FE-A5B3-90E6099571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0" baseline="0">
                    <a:ln w="660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Действия органов власти, органов местного самоуправления (ст. 15)</c:v>
                </c:pt>
                <c:pt idx="1">
                  <c:v>Злоупотребление доминирующим положением (п. 3 ,5 ,8 , ч. 1, ст. 10)</c:v>
                </c:pt>
                <c:pt idx="2">
                  <c:v>Недобросовестная конкуренция (ст. 14.1, 14.3, 14.8)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94-49FE-A5B3-90E609957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343215813614655"/>
          <c:w val="0.99866404199475056"/>
          <c:h val="0.31656784186385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57952820057031E-2"/>
          <c:y val="0.10792740417832508"/>
          <c:w val="0.47886774154723555"/>
          <c:h val="0.887317416898902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84-40F7-978B-B99178CCE97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84-40F7-978B-B99178CCE971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84-40F7-978B-B99178CCE97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84-40F7-978B-B99178CCE971}"/>
              </c:ext>
            </c:extLst>
          </c:dPt>
          <c:dPt>
            <c:idx val="4"/>
            <c:bubble3D val="0"/>
            <c:spPr>
              <a:solidFill>
                <a:schemeClr val="accent1">
                  <a:lumMod val="90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84-40F7-978B-B99178CCE971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184-40F7-978B-B99178CCE9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136211717216586E-2"/>
                  <c:y val="-5.883103473285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762892086064515E-2"/>
                      <c:h val="8.5322421184024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координация деятельности участников торгов</c:v>
                </c:pt>
                <c:pt idx="1">
                  <c:v>создание преимущественных условий участия в торгах </c:v>
                </c:pt>
                <c:pt idx="2">
                  <c:v>нарушение порядка определения победителей торгов </c:v>
                </c:pt>
                <c:pt idx="3">
                  <c:v>необоснованном ограничении доступа к участию в торгах</c:v>
                </c:pt>
                <c:pt idx="4">
                  <c:v>ограничение конкуренции между участниками торгов</c:v>
                </c:pt>
                <c:pt idx="5">
                  <c:v>прочие нарушения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84-40F7-978B-B99178CCE9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719028904195829"/>
          <c:y val="0"/>
          <c:w val="0.4928097109580417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Поступило 223 жалоб, из которых:</a:t>
            </a:r>
          </a:p>
        </c:rich>
      </c:tx>
      <c:layout>
        <c:manualLayout>
          <c:xMode val="edge"/>
          <c:yMode val="edge"/>
          <c:x val="3.4266174140233516E-2"/>
          <c:y val="4.41242681851569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624332439376799E-2"/>
          <c:y val="0.18094165060564929"/>
          <c:w val="0.42141622289886954"/>
          <c:h val="0.733121440612878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30 жалоб, из которых:</c:v>
                </c:pt>
              </c:strCache>
            </c:strRef>
          </c:tx>
          <c:dPt>
            <c:idx val="0"/>
            <c:bubble3D val="0"/>
            <c:spPr>
              <a:solidFill>
                <a:srgbClr val="E276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D5-40D5-94E5-FEE643760DE1}"/>
              </c:ext>
            </c:extLst>
          </c:dPt>
          <c:dPt>
            <c:idx val="1"/>
            <c:bubble3D val="0"/>
            <c:spPr>
              <a:solidFill>
                <a:schemeClr val="accent1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D5-40D5-94E5-FEE643760DE1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D5-40D5-94E5-FEE643760DE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D5-40D5-94E5-FEE643760DE1}"/>
              </c:ext>
            </c:extLst>
          </c:dPt>
          <c:dLbls>
            <c:dLbl>
              <c:idx val="0"/>
              <c:layout>
                <c:manualLayout>
                  <c:x val="9.195361606979131E-3"/>
                  <c:y val="0.246247306878085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D5-40D5-94E5-FEE643760D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349892874459556"/>
                  <c:y val="0.103195055621839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2D5-40D5-94E5-FEE643760DE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75233701895172E-2"/>
                  <c:y val="0.157637677939166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39-4E47-8501-6C0547063D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Отозвано</c:v>
                </c:pt>
                <c:pt idx="1">
                  <c:v>Признано обоснованными </c:v>
                </c:pt>
                <c:pt idx="2">
                  <c:v>Признано необоснованными</c:v>
                </c:pt>
                <c:pt idx="3">
                  <c:v>Возвращено как не соответствующие требованиям</c:v>
                </c:pt>
                <c:pt idx="4">
                  <c:v>Направлено по подведомственности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98</c:v>
                </c:pt>
                <c:pt idx="3">
                  <c:v>90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D5-40D5-94E5-FEE64376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4974624568915"/>
          <c:y val="5.3878876582151623E-4"/>
          <c:w val="0.42445257454737884"/>
          <c:h val="0.99946121123417853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1909364814459E-2"/>
          <c:y val="0.12245074439763887"/>
          <c:w val="0.44455684860160616"/>
          <c:h val="0.827049031391225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4-4C51-BDD2-2B890F6BA50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24-4C51-BDD2-2B890F6BA506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24-4C51-BDD2-2B890F6BA50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24-4C51-BDD2-2B890F6BA506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24-4C51-BDD2-2B890F6BA506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B24-4C51-BDD2-2B890F6BA5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B24-4C51-BDD2-2B890F6BA506}"/>
              </c:ext>
            </c:extLst>
          </c:dPt>
          <c:dPt>
            <c:idx val="7"/>
            <c:bubble3D val="0"/>
            <c:spPr>
              <a:solidFill>
                <a:schemeClr val="accent3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закупки, проводимые Заказчиками – отдельными видами юридических лиц</c:v>
                </c:pt>
                <c:pt idx="1">
                  <c:v>торги на право размещения рекламных конструкций</c:v>
                </c:pt>
                <c:pt idx="2">
                  <c:v>торги по продаже имущества должников в рамках ФЗ «Ο несостоятельности (банкротстве)»</c:v>
                </c:pt>
                <c:pt idx="3">
                  <c:v>торги на право осуществления межмуниципальных перевозок</c:v>
                </c:pt>
                <c:pt idx="4">
                  <c:v>торги по продаже и аренде земельных участков</c:v>
                </c:pt>
                <c:pt idx="5">
                  <c:v>торги по выбору управляющих организаций</c:v>
                </c:pt>
                <c:pt idx="6">
                  <c:v>торги по реализации имущества должников, в порядке, установленном ФЗ «Об ипотеке», ФЗ «Об исполнительном производстве»</c:v>
                </c:pt>
                <c:pt idx="7">
                  <c:v>иные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46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66-4F81-96A0-3743954FE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525878966409426"/>
          <c:y val="1.4931126980573032E-2"/>
          <c:w val="0.49620635969579197"/>
          <c:h val="0.9839681069698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46560858413328E-2"/>
          <c:y val="0.17836412555156772"/>
          <c:w val="0.39477021986760952"/>
          <c:h val="0.734426494588093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BB-40D9-8EDC-6BAB8BB22A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BB-40D9-8EDC-6BAB8BB22A65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BB-40D9-8EDC-6BAB8BB22A6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BB-40D9-8EDC-6BAB8BB22A65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BB-40D9-8EDC-6BAB8BB22A65}"/>
              </c:ext>
            </c:extLst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BB-40D9-8EDC-6BAB8BB22A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BB-40D9-8EDC-6BAB8BB22A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BB-40D9-8EDC-6BAB8BB22A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DBB-40D9-8EDC-6BAB8BB22A6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реклама, распространяемая по сетям электросвязи</c:v>
                </c:pt>
                <c:pt idx="1">
                  <c:v>реклама финансовых услуг </c:v>
                </c:pt>
                <c:pt idx="2">
                  <c:v>запрещенные к рекламе товары</c:v>
                </c:pt>
                <c:pt idx="3">
                  <c:v>требования к рекламе в телепрограммах</c:v>
                </c:pt>
                <c:pt idx="4">
                  <c:v>реклама алкогольной продукции</c:v>
                </c:pt>
                <c:pt idx="5">
                  <c:v>недостоверная реклама</c:v>
                </c:pt>
                <c:pt idx="6">
                  <c:v>требования к рекламе в радиопрограммах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DBB-40D9-8EDC-6BAB8BB22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06190566861921"/>
          <c:y val="3.7924188297345615E-3"/>
          <c:w val="0.46840324369126696"/>
          <c:h val="0.9962075811702654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25283219853455E-2"/>
          <c:y val="5.33833646028768E-2"/>
          <c:w val="0.57720468122471891"/>
          <c:h val="0.85897012404406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 нарушение законодательства о рекламе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49</c:v>
                </c:pt>
                <c:pt idx="2">
                  <c:v>41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2-4C0C-9851-755B12F965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нарушение законодательства в сфере закупок</c:v>
                </c:pt>
              </c:strCache>
            </c:strRef>
          </c:tx>
          <c:spPr>
            <a:solidFill>
              <a:srgbClr val="3C8C9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210</c:v>
                </c:pt>
                <c:pt idx="1">
                  <c:v>178</c:v>
                </c:pt>
                <c:pt idx="2">
                  <c:v>163</c:v>
                </c:pt>
                <c:pt idx="3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62-4C0C-9851-755B12F965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нарушение антимонопольного законодательства</c:v>
                </c:pt>
              </c:strCache>
            </c:strRef>
          </c:tx>
          <c:spPr>
            <a:solidFill>
              <a:srgbClr val="E276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2016 г.</c:v>
                </c:pt>
                <c:pt idx="2">
                  <c:v>2017 г.</c:v>
                </c:pt>
                <c:pt idx="3">
                  <c:v>2017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180</c:v>
                </c:pt>
                <c:pt idx="1">
                  <c:v>87</c:v>
                </c:pt>
                <c:pt idx="2">
                  <c:v>81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62-4C0C-9851-755B12F965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32972392"/>
        <c:axId val="332974744"/>
      </c:barChart>
      <c:dateAx>
        <c:axId val="33297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974744"/>
        <c:crosses val="autoZero"/>
        <c:auto val="0"/>
        <c:lblOffset val="100"/>
        <c:baseTimeUnit val="days"/>
      </c:dateAx>
      <c:valAx>
        <c:axId val="3329747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2972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419303574256142"/>
          <c:y val="0.18054556476838482"/>
          <c:w val="0.27639562970533621"/>
          <c:h val="0.76103806054126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C08C3-7B90-4704-8459-4AB5CF09DC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31C582F-78CA-48AA-9948-A5C9B697BB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Антимонопольное регулирование</a:t>
          </a:r>
          <a:endParaRPr lang="ru-RU" sz="1600" dirty="0">
            <a:solidFill>
              <a:schemeClr val="tx1"/>
            </a:solidFill>
          </a:endParaRPr>
        </a:p>
      </dgm:t>
    </dgm:pt>
    <dgm:pt modelId="{393AEA12-2E8F-4473-95EE-3AEB65929FAF}" type="parTrans" cxnId="{D1DF04C4-94BF-49DB-B057-C3A0047581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061DCB-042B-4A7A-B4E0-1AA8C9FC5AB3}" type="sibTrans" cxnId="{D1DF04C4-94BF-49DB-B057-C3A0047581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C196A0-DDE5-4755-9DA0-EEEC19896F9A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</a:rPr>
            <a:t>Контроль за госзаказом</a:t>
          </a:r>
          <a:endParaRPr lang="ru-RU" sz="1800" dirty="0">
            <a:solidFill>
              <a:schemeClr val="tx1"/>
            </a:solidFill>
          </a:endParaRPr>
        </a:p>
      </dgm:t>
    </dgm:pt>
    <dgm:pt modelId="{A965EE42-7981-4716-9228-ED42BF441AE1}" type="parTrans" cxnId="{3C182EEF-FECF-4852-9B26-1BA3980667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0E5CE1-319F-4A1E-81AF-36D7E1FA0A87}" type="sibTrans" cxnId="{3C182EEF-FECF-4852-9B26-1BA3980667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2FA3CD-7587-4526-824C-58FEA0C900F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Контроль за естественными монополиями</a:t>
          </a:r>
          <a:endParaRPr lang="ru-RU" sz="1400" dirty="0">
            <a:solidFill>
              <a:schemeClr val="tx1"/>
            </a:solidFill>
          </a:endParaRPr>
        </a:p>
      </dgm:t>
    </dgm:pt>
    <dgm:pt modelId="{5759F362-9DC9-4DF9-A6E0-6981BA34D2CA}" type="parTrans" cxnId="{4B2306AA-1662-405D-AFA5-B9B32C6841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8A27DE-9A6C-41A4-871E-2D0D83A22D9A}" type="sibTrans" cxnId="{4B2306AA-1662-405D-AFA5-B9B32C6841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F40896-39CE-4D7B-9AC5-47B40CECF10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Контроль за рекламой</a:t>
          </a:r>
          <a:endParaRPr lang="ru-RU" sz="1800" dirty="0">
            <a:solidFill>
              <a:schemeClr val="tx1"/>
            </a:solidFill>
          </a:endParaRPr>
        </a:p>
      </dgm:t>
    </dgm:pt>
    <dgm:pt modelId="{C30919AE-E2E1-418F-8ADF-3EFC27C6D18B}" type="parTrans" cxnId="{4D743BAB-F58F-4592-9F5B-48C9A3FD2A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E932C8-A40F-48C9-A2BB-593AF207ECDE}" type="sibTrans" cxnId="{4D743BAB-F58F-4592-9F5B-48C9A3FD2A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E505E0-6DDB-4939-9D1E-9E2ED0F003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Контроль за торгами</a:t>
          </a:r>
          <a:endParaRPr lang="ru-RU" sz="2000" dirty="0">
            <a:solidFill>
              <a:schemeClr val="tx1"/>
            </a:solidFill>
          </a:endParaRPr>
        </a:p>
      </dgm:t>
    </dgm:pt>
    <dgm:pt modelId="{2AB6305F-27A7-43D2-8FEA-79ACABEA71B6}" type="parTrans" cxnId="{E80B4E4B-DCC3-46FD-AAB4-75F47A61B9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937426-B96D-49B4-A74C-A648FAE64277}" type="sibTrans" cxnId="{E80B4E4B-DCC3-46FD-AAB4-75F47A61B9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8914AE-3B56-4A6C-B2F4-2C662F09DBD3}" type="pres">
      <dgm:prSet presAssocID="{703C08C3-7B90-4704-8459-4AB5CF09DCA4}" presName="compositeShape" presStyleCnt="0">
        <dgm:presLayoutVars>
          <dgm:chMax val="7"/>
          <dgm:dir/>
          <dgm:resizeHandles val="exact"/>
        </dgm:presLayoutVars>
      </dgm:prSet>
      <dgm:spPr/>
    </dgm:pt>
    <dgm:pt modelId="{B9D160AC-251F-45C1-9BD8-19B1FDE88047}" type="pres">
      <dgm:prSet presAssocID="{703C08C3-7B90-4704-8459-4AB5CF09DCA4}" presName="wedge1" presStyleLbl="node1" presStyleIdx="0" presStyleCnt="5"/>
      <dgm:spPr/>
      <dgm:t>
        <a:bodyPr/>
        <a:lstStyle/>
        <a:p>
          <a:endParaRPr lang="ru-RU"/>
        </a:p>
      </dgm:t>
    </dgm:pt>
    <dgm:pt modelId="{87217774-76B8-4530-A0BF-90FF9F5443D7}" type="pres">
      <dgm:prSet presAssocID="{703C08C3-7B90-4704-8459-4AB5CF09DCA4}" presName="dummy1a" presStyleCnt="0"/>
      <dgm:spPr/>
    </dgm:pt>
    <dgm:pt modelId="{983F2093-5DC9-4EB5-B781-3AC0CCEC9DE0}" type="pres">
      <dgm:prSet presAssocID="{703C08C3-7B90-4704-8459-4AB5CF09DCA4}" presName="dummy1b" presStyleCnt="0"/>
      <dgm:spPr/>
    </dgm:pt>
    <dgm:pt modelId="{6090FB37-A0C6-4599-8D4A-BE66441582EE}" type="pres">
      <dgm:prSet presAssocID="{703C08C3-7B90-4704-8459-4AB5CF09DCA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00C4-5E87-48BE-80ED-4B6EC5DD5909}" type="pres">
      <dgm:prSet presAssocID="{703C08C3-7B90-4704-8459-4AB5CF09DCA4}" presName="wedge2" presStyleLbl="node1" presStyleIdx="1" presStyleCnt="5"/>
      <dgm:spPr/>
      <dgm:t>
        <a:bodyPr/>
        <a:lstStyle/>
        <a:p>
          <a:endParaRPr lang="ru-RU"/>
        </a:p>
      </dgm:t>
    </dgm:pt>
    <dgm:pt modelId="{0BE317C5-D63C-4F3B-92CE-8CC3292C84C6}" type="pres">
      <dgm:prSet presAssocID="{703C08C3-7B90-4704-8459-4AB5CF09DCA4}" presName="dummy2a" presStyleCnt="0"/>
      <dgm:spPr/>
    </dgm:pt>
    <dgm:pt modelId="{E08A5A7A-E130-4A75-BCF0-75492BEAA794}" type="pres">
      <dgm:prSet presAssocID="{703C08C3-7B90-4704-8459-4AB5CF09DCA4}" presName="dummy2b" presStyleCnt="0"/>
      <dgm:spPr/>
    </dgm:pt>
    <dgm:pt modelId="{7237324E-4D0A-4889-AA0B-72B94B9FF6E9}" type="pres">
      <dgm:prSet presAssocID="{703C08C3-7B90-4704-8459-4AB5CF09DCA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A573-8A18-4F0A-B2A6-6E308EB8287B}" type="pres">
      <dgm:prSet presAssocID="{703C08C3-7B90-4704-8459-4AB5CF09DCA4}" presName="wedge3" presStyleLbl="node1" presStyleIdx="2" presStyleCnt="5"/>
      <dgm:spPr/>
      <dgm:t>
        <a:bodyPr/>
        <a:lstStyle/>
        <a:p>
          <a:endParaRPr lang="ru-RU"/>
        </a:p>
      </dgm:t>
    </dgm:pt>
    <dgm:pt modelId="{2F32AA76-2E61-4DA0-A392-A41BDF072502}" type="pres">
      <dgm:prSet presAssocID="{703C08C3-7B90-4704-8459-4AB5CF09DCA4}" presName="dummy3a" presStyleCnt="0"/>
      <dgm:spPr/>
    </dgm:pt>
    <dgm:pt modelId="{0028F44D-A064-499F-9077-32CBDF7A34CE}" type="pres">
      <dgm:prSet presAssocID="{703C08C3-7B90-4704-8459-4AB5CF09DCA4}" presName="dummy3b" presStyleCnt="0"/>
      <dgm:spPr/>
    </dgm:pt>
    <dgm:pt modelId="{F73B041F-B010-4640-97E8-87C3142B2D74}" type="pres">
      <dgm:prSet presAssocID="{703C08C3-7B90-4704-8459-4AB5CF09DCA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7E42C-4A42-4000-BF42-03DCA47C22A1}" type="pres">
      <dgm:prSet presAssocID="{703C08C3-7B90-4704-8459-4AB5CF09DCA4}" presName="wedge4" presStyleLbl="node1" presStyleIdx="3" presStyleCnt="5"/>
      <dgm:spPr/>
      <dgm:t>
        <a:bodyPr/>
        <a:lstStyle/>
        <a:p>
          <a:endParaRPr lang="ru-RU"/>
        </a:p>
      </dgm:t>
    </dgm:pt>
    <dgm:pt modelId="{660E2959-2E00-4FA6-8862-AA77511FE65E}" type="pres">
      <dgm:prSet presAssocID="{703C08C3-7B90-4704-8459-4AB5CF09DCA4}" presName="dummy4a" presStyleCnt="0"/>
      <dgm:spPr/>
    </dgm:pt>
    <dgm:pt modelId="{6884BA9D-BF2B-40F2-A698-747838EDE397}" type="pres">
      <dgm:prSet presAssocID="{703C08C3-7B90-4704-8459-4AB5CF09DCA4}" presName="dummy4b" presStyleCnt="0"/>
      <dgm:spPr/>
    </dgm:pt>
    <dgm:pt modelId="{8345BC80-C465-447C-886D-F7B76FC10450}" type="pres">
      <dgm:prSet presAssocID="{703C08C3-7B90-4704-8459-4AB5CF09DCA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1479-D17F-457F-91CD-38E3DCF5E7B9}" type="pres">
      <dgm:prSet presAssocID="{703C08C3-7B90-4704-8459-4AB5CF09DCA4}" presName="wedge5" presStyleLbl="node1" presStyleIdx="4" presStyleCnt="5"/>
      <dgm:spPr/>
      <dgm:t>
        <a:bodyPr/>
        <a:lstStyle/>
        <a:p>
          <a:endParaRPr lang="ru-RU"/>
        </a:p>
      </dgm:t>
    </dgm:pt>
    <dgm:pt modelId="{1A51D612-1AA3-44AE-802D-49DF2146B0BE}" type="pres">
      <dgm:prSet presAssocID="{703C08C3-7B90-4704-8459-4AB5CF09DCA4}" presName="dummy5a" presStyleCnt="0"/>
      <dgm:spPr/>
    </dgm:pt>
    <dgm:pt modelId="{40B3C32C-D1FF-4797-950B-6BA4231DA176}" type="pres">
      <dgm:prSet presAssocID="{703C08C3-7B90-4704-8459-4AB5CF09DCA4}" presName="dummy5b" presStyleCnt="0"/>
      <dgm:spPr/>
    </dgm:pt>
    <dgm:pt modelId="{61685368-CBAC-4252-9019-F22375B4ED80}" type="pres">
      <dgm:prSet presAssocID="{703C08C3-7B90-4704-8459-4AB5CF09DCA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7626F-1887-441A-863A-23154392E74C}" type="pres">
      <dgm:prSet presAssocID="{AB061DCB-042B-4A7A-B4E0-1AA8C9FC5AB3}" presName="arrowWedge1" presStyleLbl="fgSibTrans2D1" presStyleIdx="0" presStyleCnt="5"/>
      <dgm:spPr/>
    </dgm:pt>
    <dgm:pt modelId="{E1FE50C7-BFE5-4279-B45D-AACBB5868DEC}" type="pres">
      <dgm:prSet presAssocID="{63E932C8-A40F-48C9-A2BB-593AF207ECDE}" presName="arrowWedge2" presStyleLbl="fgSibTrans2D1" presStyleIdx="1" presStyleCnt="5"/>
      <dgm:spPr/>
    </dgm:pt>
    <dgm:pt modelId="{7E783F22-EB49-4298-80A1-EC0F58923A70}" type="pres">
      <dgm:prSet presAssocID="{1F0E5CE1-319F-4A1E-81AF-36D7E1FA0A87}" presName="arrowWedge3" presStyleLbl="fgSibTrans2D1" presStyleIdx="2" presStyleCnt="5"/>
      <dgm:spPr/>
    </dgm:pt>
    <dgm:pt modelId="{409CE6C4-C1C4-4581-9CFC-B2F6281A7B00}" type="pres">
      <dgm:prSet presAssocID="{1B8A27DE-9A6C-41A4-871E-2D0D83A22D9A}" presName="arrowWedge4" presStyleLbl="fgSibTrans2D1" presStyleIdx="3" presStyleCnt="5"/>
      <dgm:spPr/>
    </dgm:pt>
    <dgm:pt modelId="{75DB603B-B54C-49B4-8B78-4CB78E13858C}" type="pres">
      <dgm:prSet presAssocID="{66937426-B96D-49B4-A74C-A648FAE64277}" presName="arrowWedge5" presStyleLbl="fgSibTrans2D1" presStyleIdx="4" presStyleCnt="5"/>
      <dgm:spPr/>
    </dgm:pt>
  </dgm:ptLst>
  <dgm:cxnLst>
    <dgm:cxn modelId="{400DBF47-23D0-4D37-9FA9-9930BD92CA99}" type="presOf" srcId="{031C582F-78CA-48AA-9948-A5C9B697BB4C}" destId="{B9D160AC-251F-45C1-9BD8-19B1FDE88047}" srcOrd="0" destOrd="0" presId="urn:microsoft.com/office/officeart/2005/8/layout/cycle8"/>
    <dgm:cxn modelId="{B7F5E9E1-D1E8-47D7-B75B-0C802860AA84}" type="presOf" srcId="{32E505E0-6DDB-4939-9D1E-9E2ED0F00348}" destId="{96A11479-D17F-457F-91CD-38E3DCF5E7B9}" srcOrd="0" destOrd="0" presId="urn:microsoft.com/office/officeart/2005/8/layout/cycle8"/>
    <dgm:cxn modelId="{D1DF04C4-94BF-49DB-B057-C3A004758154}" srcId="{703C08C3-7B90-4704-8459-4AB5CF09DCA4}" destId="{031C582F-78CA-48AA-9948-A5C9B697BB4C}" srcOrd="0" destOrd="0" parTransId="{393AEA12-2E8F-4473-95EE-3AEB65929FAF}" sibTransId="{AB061DCB-042B-4A7A-B4E0-1AA8C9FC5AB3}"/>
    <dgm:cxn modelId="{33078184-3EDE-48C2-BCE5-4F7CB1D505CF}" type="presOf" srcId="{9E2FA3CD-7587-4526-824C-58FEA0C900F1}" destId="{8345BC80-C465-447C-886D-F7B76FC10450}" srcOrd="1" destOrd="0" presId="urn:microsoft.com/office/officeart/2005/8/layout/cycle8"/>
    <dgm:cxn modelId="{C9FA0AAB-34D9-47E1-9433-C54D92CB3E10}" type="presOf" srcId="{16F40896-39CE-4D7B-9AC5-47B40CECF10A}" destId="{42A100C4-5E87-48BE-80ED-4B6EC5DD5909}" srcOrd="0" destOrd="0" presId="urn:microsoft.com/office/officeart/2005/8/layout/cycle8"/>
    <dgm:cxn modelId="{3D2E17C2-94C4-4A36-9C1D-F9293404B87B}" type="presOf" srcId="{32E505E0-6DDB-4939-9D1E-9E2ED0F00348}" destId="{61685368-CBAC-4252-9019-F22375B4ED80}" srcOrd="1" destOrd="0" presId="urn:microsoft.com/office/officeart/2005/8/layout/cycle8"/>
    <dgm:cxn modelId="{6B2DF037-8225-4377-946A-C7BB04BF78C4}" type="presOf" srcId="{A1C196A0-DDE5-4755-9DA0-EEEC19896F9A}" destId="{F73B041F-B010-4640-97E8-87C3142B2D74}" srcOrd="1" destOrd="0" presId="urn:microsoft.com/office/officeart/2005/8/layout/cycle8"/>
    <dgm:cxn modelId="{3C182EEF-FECF-4852-9B26-1BA3980667F7}" srcId="{703C08C3-7B90-4704-8459-4AB5CF09DCA4}" destId="{A1C196A0-DDE5-4755-9DA0-EEEC19896F9A}" srcOrd="2" destOrd="0" parTransId="{A965EE42-7981-4716-9228-ED42BF441AE1}" sibTransId="{1F0E5CE1-319F-4A1E-81AF-36D7E1FA0A87}"/>
    <dgm:cxn modelId="{0F56C08C-81E5-497E-9DDD-6B49C0106D8C}" type="presOf" srcId="{031C582F-78CA-48AA-9948-A5C9B697BB4C}" destId="{6090FB37-A0C6-4599-8D4A-BE66441582EE}" srcOrd="1" destOrd="0" presId="urn:microsoft.com/office/officeart/2005/8/layout/cycle8"/>
    <dgm:cxn modelId="{8E0C8BE7-59E0-44B4-AD3D-DF14A1C60A80}" type="presOf" srcId="{A1C196A0-DDE5-4755-9DA0-EEEC19896F9A}" destId="{94F3A573-8A18-4F0A-B2A6-6E308EB8287B}" srcOrd="0" destOrd="0" presId="urn:microsoft.com/office/officeart/2005/8/layout/cycle8"/>
    <dgm:cxn modelId="{4D743BAB-F58F-4592-9F5B-48C9A3FD2A80}" srcId="{703C08C3-7B90-4704-8459-4AB5CF09DCA4}" destId="{16F40896-39CE-4D7B-9AC5-47B40CECF10A}" srcOrd="1" destOrd="0" parTransId="{C30919AE-E2E1-418F-8ADF-3EFC27C6D18B}" sibTransId="{63E932C8-A40F-48C9-A2BB-593AF207ECDE}"/>
    <dgm:cxn modelId="{3893FD8E-733D-4CD8-87F7-0DBD9545DDC4}" type="presOf" srcId="{703C08C3-7B90-4704-8459-4AB5CF09DCA4}" destId="{D48914AE-3B56-4A6C-B2F4-2C662F09DBD3}" srcOrd="0" destOrd="0" presId="urn:microsoft.com/office/officeart/2005/8/layout/cycle8"/>
    <dgm:cxn modelId="{BB4B6EF8-C6B5-4702-8D7B-DED36C035546}" type="presOf" srcId="{9E2FA3CD-7587-4526-824C-58FEA0C900F1}" destId="{7B97E42C-4A42-4000-BF42-03DCA47C22A1}" srcOrd="0" destOrd="0" presId="urn:microsoft.com/office/officeart/2005/8/layout/cycle8"/>
    <dgm:cxn modelId="{9932DA24-A679-453D-A884-4E55FEDA6FB3}" type="presOf" srcId="{16F40896-39CE-4D7B-9AC5-47B40CECF10A}" destId="{7237324E-4D0A-4889-AA0B-72B94B9FF6E9}" srcOrd="1" destOrd="0" presId="urn:microsoft.com/office/officeart/2005/8/layout/cycle8"/>
    <dgm:cxn modelId="{4B2306AA-1662-405D-AFA5-B9B32C68417B}" srcId="{703C08C3-7B90-4704-8459-4AB5CF09DCA4}" destId="{9E2FA3CD-7587-4526-824C-58FEA0C900F1}" srcOrd="3" destOrd="0" parTransId="{5759F362-9DC9-4DF9-A6E0-6981BA34D2CA}" sibTransId="{1B8A27DE-9A6C-41A4-871E-2D0D83A22D9A}"/>
    <dgm:cxn modelId="{E80B4E4B-DCC3-46FD-AAB4-75F47A61B901}" srcId="{703C08C3-7B90-4704-8459-4AB5CF09DCA4}" destId="{32E505E0-6DDB-4939-9D1E-9E2ED0F00348}" srcOrd="4" destOrd="0" parTransId="{2AB6305F-27A7-43D2-8FEA-79ACABEA71B6}" sibTransId="{66937426-B96D-49B4-A74C-A648FAE64277}"/>
    <dgm:cxn modelId="{A00D7601-8B34-4C04-B6C4-505D86B231DD}" type="presParOf" srcId="{D48914AE-3B56-4A6C-B2F4-2C662F09DBD3}" destId="{B9D160AC-251F-45C1-9BD8-19B1FDE88047}" srcOrd="0" destOrd="0" presId="urn:microsoft.com/office/officeart/2005/8/layout/cycle8"/>
    <dgm:cxn modelId="{55E8528E-A467-4EFE-9C4E-149C54BDC307}" type="presParOf" srcId="{D48914AE-3B56-4A6C-B2F4-2C662F09DBD3}" destId="{87217774-76B8-4530-A0BF-90FF9F5443D7}" srcOrd="1" destOrd="0" presId="urn:microsoft.com/office/officeart/2005/8/layout/cycle8"/>
    <dgm:cxn modelId="{2BD7437A-49D3-4D6E-9834-F87833035DFD}" type="presParOf" srcId="{D48914AE-3B56-4A6C-B2F4-2C662F09DBD3}" destId="{983F2093-5DC9-4EB5-B781-3AC0CCEC9DE0}" srcOrd="2" destOrd="0" presId="urn:microsoft.com/office/officeart/2005/8/layout/cycle8"/>
    <dgm:cxn modelId="{72E2F2DC-365E-4F46-A041-FCF8C5CB05A8}" type="presParOf" srcId="{D48914AE-3B56-4A6C-B2F4-2C662F09DBD3}" destId="{6090FB37-A0C6-4599-8D4A-BE66441582EE}" srcOrd="3" destOrd="0" presId="urn:microsoft.com/office/officeart/2005/8/layout/cycle8"/>
    <dgm:cxn modelId="{A2565D5E-1032-48EB-9F87-947D96B5AB4F}" type="presParOf" srcId="{D48914AE-3B56-4A6C-B2F4-2C662F09DBD3}" destId="{42A100C4-5E87-48BE-80ED-4B6EC5DD5909}" srcOrd="4" destOrd="0" presId="urn:microsoft.com/office/officeart/2005/8/layout/cycle8"/>
    <dgm:cxn modelId="{2CFC857B-D5EC-4ED1-B110-DDFFAE1279E0}" type="presParOf" srcId="{D48914AE-3B56-4A6C-B2F4-2C662F09DBD3}" destId="{0BE317C5-D63C-4F3B-92CE-8CC3292C84C6}" srcOrd="5" destOrd="0" presId="urn:microsoft.com/office/officeart/2005/8/layout/cycle8"/>
    <dgm:cxn modelId="{3060D103-BFA5-4AA6-98AB-F397B0489B60}" type="presParOf" srcId="{D48914AE-3B56-4A6C-B2F4-2C662F09DBD3}" destId="{E08A5A7A-E130-4A75-BCF0-75492BEAA794}" srcOrd="6" destOrd="0" presId="urn:microsoft.com/office/officeart/2005/8/layout/cycle8"/>
    <dgm:cxn modelId="{D5A6BB2B-B9CC-4878-A2D0-1CF8F8F63A7B}" type="presParOf" srcId="{D48914AE-3B56-4A6C-B2F4-2C662F09DBD3}" destId="{7237324E-4D0A-4889-AA0B-72B94B9FF6E9}" srcOrd="7" destOrd="0" presId="urn:microsoft.com/office/officeart/2005/8/layout/cycle8"/>
    <dgm:cxn modelId="{683ED843-D636-4988-B1BF-9D3795979AF6}" type="presParOf" srcId="{D48914AE-3B56-4A6C-B2F4-2C662F09DBD3}" destId="{94F3A573-8A18-4F0A-B2A6-6E308EB8287B}" srcOrd="8" destOrd="0" presId="urn:microsoft.com/office/officeart/2005/8/layout/cycle8"/>
    <dgm:cxn modelId="{B8A45506-E4E2-4427-B66A-698B2C996CB6}" type="presParOf" srcId="{D48914AE-3B56-4A6C-B2F4-2C662F09DBD3}" destId="{2F32AA76-2E61-4DA0-A392-A41BDF072502}" srcOrd="9" destOrd="0" presId="urn:microsoft.com/office/officeart/2005/8/layout/cycle8"/>
    <dgm:cxn modelId="{89029396-7D90-441F-90D7-476E26A5FF39}" type="presParOf" srcId="{D48914AE-3B56-4A6C-B2F4-2C662F09DBD3}" destId="{0028F44D-A064-499F-9077-32CBDF7A34CE}" srcOrd="10" destOrd="0" presId="urn:microsoft.com/office/officeart/2005/8/layout/cycle8"/>
    <dgm:cxn modelId="{083051A5-308B-4D71-9E05-3C02C2E779BA}" type="presParOf" srcId="{D48914AE-3B56-4A6C-B2F4-2C662F09DBD3}" destId="{F73B041F-B010-4640-97E8-87C3142B2D74}" srcOrd="11" destOrd="0" presId="urn:microsoft.com/office/officeart/2005/8/layout/cycle8"/>
    <dgm:cxn modelId="{48699736-39CE-4C58-B9E2-60EC6DCA5E6E}" type="presParOf" srcId="{D48914AE-3B56-4A6C-B2F4-2C662F09DBD3}" destId="{7B97E42C-4A42-4000-BF42-03DCA47C22A1}" srcOrd="12" destOrd="0" presId="urn:microsoft.com/office/officeart/2005/8/layout/cycle8"/>
    <dgm:cxn modelId="{17EFC272-CE7A-4B74-B6D0-A8ED515F09BD}" type="presParOf" srcId="{D48914AE-3B56-4A6C-B2F4-2C662F09DBD3}" destId="{660E2959-2E00-4FA6-8862-AA77511FE65E}" srcOrd="13" destOrd="0" presId="urn:microsoft.com/office/officeart/2005/8/layout/cycle8"/>
    <dgm:cxn modelId="{A73834DC-C91C-4743-ABC9-05A887514AA4}" type="presParOf" srcId="{D48914AE-3B56-4A6C-B2F4-2C662F09DBD3}" destId="{6884BA9D-BF2B-40F2-A698-747838EDE397}" srcOrd="14" destOrd="0" presId="urn:microsoft.com/office/officeart/2005/8/layout/cycle8"/>
    <dgm:cxn modelId="{E1B3A8E4-61BF-46E5-BE1C-C118CD52661A}" type="presParOf" srcId="{D48914AE-3B56-4A6C-B2F4-2C662F09DBD3}" destId="{8345BC80-C465-447C-886D-F7B76FC10450}" srcOrd="15" destOrd="0" presId="urn:microsoft.com/office/officeart/2005/8/layout/cycle8"/>
    <dgm:cxn modelId="{1E60B76B-209A-461F-9686-BBF30D98837C}" type="presParOf" srcId="{D48914AE-3B56-4A6C-B2F4-2C662F09DBD3}" destId="{96A11479-D17F-457F-91CD-38E3DCF5E7B9}" srcOrd="16" destOrd="0" presId="urn:microsoft.com/office/officeart/2005/8/layout/cycle8"/>
    <dgm:cxn modelId="{6799EB3D-89FC-43C8-8F86-B0987B4906FA}" type="presParOf" srcId="{D48914AE-3B56-4A6C-B2F4-2C662F09DBD3}" destId="{1A51D612-1AA3-44AE-802D-49DF2146B0BE}" srcOrd="17" destOrd="0" presId="urn:microsoft.com/office/officeart/2005/8/layout/cycle8"/>
    <dgm:cxn modelId="{AEB29106-64CD-46B6-97E0-E80BE930D9A0}" type="presParOf" srcId="{D48914AE-3B56-4A6C-B2F4-2C662F09DBD3}" destId="{40B3C32C-D1FF-4797-950B-6BA4231DA176}" srcOrd="18" destOrd="0" presId="urn:microsoft.com/office/officeart/2005/8/layout/cycle8"/>
    <dgm:cxn modelId="{940235B8-1964-49F2-9FE7-400A78E44163}" type="presParOf" srcId="{D48914AE-3B56-4A6C-B2F4-2C662F09DBD3}" destId="{61685368-CBAC-4252-9019-F22375B4ED80}" srcOrd="19" destOrd="0" presId="urn:microsoft.com/office/officeart/2005/8/layout/cycle8"/>
    <dgm:cxn modelId="{4676BAA2-DDE8-4BF8-BC3D-E827A256BC03}" type="presParOf" srcId="{D48914AE-3B56-4A6C-B2F4-2C662F09DBD3}" destId="{8B87626F-1887-441A-863A-23154392E74C}" srcOrd="20" destOrd="0" presId="urn:microsoft.com/office/officeart/2005/8/layout/cycle8"/>
    <dgm:cxn modelId="{710D8971-E9BE-4577-AAD5-641757C19D53}" type="presParOf" srcId="{D48914AE-3B56-4A6C-B2F4-2C662F09DBD3}" destId="{E1FE50C7-BFE5-4279-B45D-AACBB5868DEC}" srcOrd="21" destOrd="0" presId="urn:microsoft.com/office/officeart/2005/8/layout/cycle8"/>
    <dgm:cxn modelId="{5EF70902-FE72-4A40-B47E-3E28E00A455C}" type="presParOf" srcId="{D48914AE-3B56-4A6C-B2F4-2C662F09DBD3}" destId="{7E783F22-EB49-4298-80A1-EC0F58923A70}" srcOrd="22" destOrd="0" presId="urn:microsoft.com/office/officeart/2005/8/layout/cycle8"/>
    <dgm:cxn modelId="{CFC5EB80-65BC-4DDA-BC2C-96483CB243FC}" type="presParOf" srcId="{D48914AE-3B56-4A6C-B2F4-2C662F09DBD3}" destId="{409CE6C4-C1C4-4581-9CFC-B2F6281A7B00}" srcOrd="23" destOrd="0" presId="urn:microsoft.com/office/officeart/2005/8/layout/cycle8"/>
    <dgm:cxn modelId="{C2D4D332-DD07-4CB6-840A-A25906BD3690}" type="presParOf" srcId="{D48914AE-3B56-4A6C-B2F4-2C662F09DBD3}" destId="{75DB603B-B54C-49B4-8B78-4CB78E13858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0.98376</cdr:x>
      <cdr:y>0.31086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2008" y="-72008"/>
          <a:ext cx="8356186" cy="1741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0.43014</cdr:x>
      <cdr:y>0.43892</cdr:y>
    </cdr:from>
    <cdr:to>
      <cdr:x>0.53377</cdr:x>
      <cdr:y>0.50743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02286" y="1872208"/>
          <a:ext cx="929950" cy="276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0.27108</cdr:x>
      <cdr:y>0.91317</cdr:y>
    </cdr:from>
    <cdr:to>
      <cdr:x>0.37245</cdr:x>
      <cdr:y>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527711" y="4915992"/>
          <a:ext cx="945228" cy="46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700" b="1" dirty="0"/>
            <a:t>2016 г.</a:t>
          </a:r>
        </a:p>
      </cdr:txBody>
    </cdr:sp>
  </cdr:relSizeAnchor>
  <cdr:relSizeAnchor xmlns:cdr="http://schemas.openxmlformats.org/drawingml/2006/chartDrawing">
    <cdr:from>
      <cdr:x>0.63404</cdr:x>
      <cdr:y>0.91317</cdr:y>
    </cdr:from>
    <cdr:to>
      <cdr:x>0.73541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912087" y="4915992"/>
          <a:ext cx="945227" cy="46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700" b="1" dirty="0"/>
            <a:t>2017 г.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0.62954</cdr:x>
      <cdr:y>0.80979</cdr:y>
    </cdr:from>
    <cdr:to>
      <cdr:x>0.72886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6136" y="4186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0.1143</cdr:x>
      <cdr:y>0.02556</cdr:y>
    </cdr:from>
    <cdr:to>
      <cdr:x>0.18893</cdr:x>
      <cdr:y>0.11066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92561" y="129759"/>
          <a:ext cx="648059" cy="43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473</a:t>
          </a:r>
        </a:p>
      </cdr:txBody>
    </cdr:sp>
  </cdr:relSizeAnchor>
  <cdr:relSizeAnchor xmlns:cdr="http://schemas.openxmlformats.org/drawingml/2006/chartDrawing">
    <cdr:from>
      <cdr:x>0.25527</cdr:x>
      <cdr:y>0.28087</cdr:y>
    </cdr:from>
    <cdr:to>
      <cdr:x>0.3299</cdr:x>
      <cdr:y>0.36597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16697" y="1425903"/>
          <a:ext cx="64805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314</a:t>
          </a:r>
        </a:p>
      </cdr:txBody>
    </cdr:sp>
  </cdr:relSizeAnchor>
  <cdr:relSizeAnchor xmlns:cdr="http://schemas.openxmlformats.org/drawingml/2006/chartDrawing">
    <cdr:from>
      <cdr:x>0.40454</cdr:x>
      <cdr:y>0.3376</cdr:y>
    </cdr:from>
    <cdr:to>
      <cdr:x>0.48746</cdr:x>
      <cdr:y>0.4227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793A557-5422-4EB7-ACB1-56A7A403BEC3}"/>
            </a:ext>
          </a:extLst>
        </cdr:cNvPr>
        <cdr:cNvSpPr txBox="1"/>
      </cdr:nvSpPr>
      <cdr:spPr>
        <a:xfrm xmlns:a="http://schemas.openxmlformats.org/drawingml/2006/main">
          <a:off x="3512841" y="1713935"/>
          <a:ext cx="720046" cy="43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285</a:t>
          </a:r>
        </a:p>
      </cdr:txBody>
    </cdr:sp>
  </cdr:relSizeAnchor>
  <cdr:relSizeAnchor xmlns:cdr="http://schemas.openxmlformats.org/drawingml/2006/chartDrawing">
    <cdr:from>
      <cdr:x>0.54551</cdr:x>
      <cdr:y>0.38015</cdr:y>
    </cdr:from>
    <cdr:to>
      <cdr:x>0.62218</cdr:x>
      <cdr:y>0.45107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D0C2880-3EF7-4C18-A36D-9361ADB7F6C2}"/>
            </a:ext>
          </a:extLst>
        </cdr:cNvPr>
        <cdr:cNvSpPr txBox="1"/>
      </cdr:nvSpPr>
      <cdr:spPr>
        <a:xfrm xmlns:a="http://schemas.openxmlformats.org/drawingml/2006/main">
          <a:off x="4736977" y="1929959"/>
          <a:ext cx="66577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2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/>
            <a:t>263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7935" cy="49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defTabSz="92593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48" y="0"/>
            <a:ext cx="2917934" cy="49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>
            <a:lvl1pPr algn="r" defTabSz="92593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737" y="4685043"/>
            <a:ext cx="5388294" cy="44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3234"/>
            <a:ext cx="2917935" cy="49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defTabSz="92593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48" y="9373234"/>
            <a:ext cx="2917934" cy="49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9" tIns="46289" rIns="92579" bIns="46289" numCol="1" anchor="b" anchorCtr="0" compatLnSpc="1">
            <a:prstTxWarp prst="textNoShape">
              <a:avLst/>
            </a:prstTxWarp>
          </a:bodyPr>
          <a:lstStyle>
            <a:lvl1pPr algn="r" defTabSz="925935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197ABC1-93AD-41C3-B622-06D3D441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2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3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0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33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572858AC-24AC-490B-9475-524B60C8AEDC}" type="slidenum">
              <a:rPr lang="ru-RU" smtClean="0"/>
              <a:pPr defTabSz="926127"/>
              <a:t>28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572858AC-24AC-490B-9475-524B60C8AEDC}" type="slidenum">
              <a:rPr lang="ru-RU" smtClean="0"/>
              <a:pPr defTabSz="926127"/>
              <a:t>29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6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572858AC-24AC-490B-9475-524B60C8AEDC}" type="slidenum">
              <a:rPr lang="ru-RU" smtClean="0"/>
              <a:pPr defTabSz="926127"/>
              <a:t>30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1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572858AC-24AC-490B-9475-524B60C8AEDC}" type="slidenum">
              <a:rPr lang="ru-RU" smtClean="0"/>
              <a:pPr defTabSz="926127"/>
              <a:t>31</a:t>
            </a:fld>
            <a:endParaRPr lang="ru-RU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9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047"/>
            <a:fld id="{68D44D03-FB57-4F1B-AAAF-2D347622A24B}" type="slidenum">
              <a:rPr lang="ru-RU" smtClean="0"/>
              <a:pPr defTabSz="926047"/>
              <a:t>32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2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047"/>
            <a:fld id="{68D44D03-FB57-4F1B-AAAF-2D347622A24B}" type="slidenum">
              <a:rPr lang="ru-RU" smtClean="0"/>
              <a:pPr defTabSz="926047"/>
              <a:t>33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7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68D44D03-FB57-4F1B-AAAF-2D347622A24B}" type="slidenum">
              <a:rPr lang="ru-RU" smtClean="0"/>
              <a:pPr defTabSz="926127"/>
              <a:t>11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7ABC1-93AD-41C3-B622-06D3D441FE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0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68D44D03-FB57-4F1B-AAAF-2D347622A24B}" type="slidenum">
              <a:rPr lang="ru-RU" smtClean="0"/>
              <a:pPr defTabSz="926127"/>
              <a:t>15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68D44D03-FB57-4F1B-AAAF-2D347622A24B}" type="slidenum">
              <a:rPr lang="ru-RU" smtClean="0"/>
              <a:pPr defTabSz="926127"/>
              <a:t>16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0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68D44D03-FB57-4F1B-AAAF-2D347622A24B}" type="slidenum">
              <a:rPr lang="ru-RU" smtClean="0"/>
              <a:pPr defTabSz="926127"/>
              <a:t>17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127"/>
            <a:fld id="{68D44D03-FB57-4F1B-AAAF-2D347622A24B}" type="slidenum">
              <a:rPr lang="ru-RU" smtClean="0"/>
              <a:pPr defTabSz="926127"/>
              <a:t>18</a:t>
            </a:fld>
            <a:endParaRPr lang="ru-RU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9BBB-1005-4AD8-A833-9274C9A0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1DE-2060-4C25-9897-858E2424B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A050-E59C-4B88-8D89-6AF7327BE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A37-3841-4D01-B6E2-257CAD0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021E-AF3D-486F-B45D-F7F3E0C3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D7B4-911C-4D00-848F-42957299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625F-6830-42B8-88A1-B4773767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F9F6-D806-4EC0-B720-38820E6B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FAE-4FD7-46BE-908C-87E706078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75E0-9FD6-4755-9E56-940D3981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B49A-8601-4709-B0D0-BBD79F24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64AB-8F69-4D4E-93D2-A3C68C4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E247-E845-41E3-847B-A191E6C5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3316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C5FCFA-C159-488E-A391-5E7F6A2C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9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7.sv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0" y="220503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300" b="1">
                <a:solidFill>
                  <a:srgbClr val="008080"/>
                </a:solidFill>
              </a:rPr>
              <a:t>УПРАВЛЕНИЕ ФЕДЕРАЛЬНОЙ </a:t>
            </a:r>
          </a:p>
          <a:p>
            <a:pPr algn="r"/>
            <a:r>
              <a:rPr lang="ru-RU" sz="2300" b="1">
                <a:solidFill>
                  <a:srgbClr val="008080"/>
                </a:solidFill>
              </a:rPr>
              <a:t>АНТИМОНОПОЛЬНОЙ СЛУЖБЫ ПО УДМУРТСКОЙ РЕСПУБЛИКЕ</a:t>
            </a:r>
            <a:endParaRPr lang="en-US" sz="2300" b="1">
              <a:solidFill>
                <a:srgbClr val="00808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3585350"/>
            <a:ext cx="8928992" cy="157184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НАЦИОНАЛЬНЫЙ ПЛАН ПО РАЗВИТИЮ КОНКУРЕНЦИИ В РОССИЙСКОЙ ФЕДЕРАЦИИ НА 2018-2020 ГОДЫ. ИТОГИ РАБОТЫ УДМУРТСКОГО УФАС РОССИИ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ЗА 2017 ГОД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5486" y="5589239"/>
            <a:ext cx="9144000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М.М</a:t>
            </a: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Маренников</a:t>
            </a:r>
            <a:endParaRPr lang="ru-RU" altLang="ru-RU" sz="20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Руководитель Управления Федеральной антимонопольной службы по Удмуртской Республике </a:t>
            </a:r>
            <a:endParaRPr lang="ru-RU" altLang="ru-RU" sz="20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107504" y="980728"/>
            <a:ext cx="756084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 eaLnBrk="0" hangingPunct="0">
              <a:lnSpc>
                <a:spcPct val="90000"/>
              </a:lnSpc>
              <a:spcBef>
                <a:spcPct val="35000"/>
              </a:spcBef>
              <a:buClr>
                <a:schemeClr val="accent1"/>
              </a:buClr>
              <a:buSzPct val="75000"/>
              <a:buFontTx/>
              <a:buBlip>
                <a:blip r:embed="rId3"/>
              </a:buBlip>
              <a:defRPr/>
            </a:pPr>
            <a:endParaRPr lang="ru-RU" sz="2000" dirty="0">
              <a:latin typeface="Constantia" panose="02030602050306030303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14280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ООО «АКШАН»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2222922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3087018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«М»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3879106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«С»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815210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ИП «Т»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63401"/>
              </p:ext>
            </p:extLst>
          </p:nvPr>
        </p:nvGraphicFramePr>
        <p:xfrm>
          <a:off x="3563888" y="1142803"/>
          <a:ext cx="5400600" cy="455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7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Поддержание цен на торгах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200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начале использовали один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-адрес, затем произошло изменение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2002">
                <a:tc>
                  <a:txBody>
                    <a:bodyPr/>
                    <a:lstStyle/>
                    <a:p>
                      <a:r>
                        <a:rPr lang="ru-RU" dirty="0"/>
                        <a:t>Одно лицо осуществляло подачу заявок на участие в аукционах и ценовых предложений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477">
                <a:tc>
                  <a:txBody>
                    <a:bodyPr/>
                    <a:lstStyle/>
                    <a:p>
                      <a:r>
                        <a:rPr lang="ru-RU" dirty="0"/>
                        <a:t>Единообразное поведение на торгах: применение схемы «таран»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7621">
                <a:tc>
                  <a:txBody>
                    <a:bodyPr/>
                    <a:lstStyle/>
                    <a:p>
                      <a:r>
                        <a:rPr lang="ru-RU" dirty="0"/>
                        <a:t>Двое из участников сговора были включены в РНП, следовательно, контракт с ними не мог быть заключен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7621">
                <a:tc>
                  <a:txBody>
                    <a:bodyPr/>
                    <a:lstStyle/>
                    <a:p>
                      <a:r>
                        <a:rPr lang="ru-RU" dirty="0"/>
                        <a:t>Одно лицо занималось возвратом обеспечения  от всех лиц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323528" y="135882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23528" y="229493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23528" y="323103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23528" y="402312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23528" y="495922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430834"/>
            <a:ext cx="14401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ПРИМЕРЫ </a:t>
            </a:r>
            <a:r>
              <a:rPr lang="ru-RU" sz="1800" b="1" dirty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804694"/>
            <a:ext cx="9144000" cy="76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М</a:t>
            </a:r>
            <a:r>
              <a:rPr lang="ru-RU" sz="1800" i="1" dirty="0" smtClean="0">
                <a:solidFill>
                  <a:schemeClr val="tx1"/>
                </a:solidFill>
              </a:rPr>
              <a:t>атериалы </a:t>
            </a:r>
            <a:r>
              <a:rPr lang="ru-RU" sz="1800" i="1" dirty="0">
                <a:solidFill>
                  <a:schemeClr val="tx1"/>
                </a:solidFill>
              </a:rPr>
              <a:t>дела </a:t>
            </a:r>
            <a:r>
              <a:rPr lang="ru-RU" sz="1800" i="1" dirty="0" smtClean="0">
                <a:solidFill>
                  <a:schemeClr val="tx1"/>
                </a:solidFill>
              </a:rPr>
              <a:t>переданы </a:t>
            </a:r>
            <a:r>
              <a:rPr lang="ru-RU" sz="1800" i="1" dirty="0">
                <a:solidFill>
                  <a:schemeClr val="tx1"/>
                </a:solidFill>
              </a:rPr>
              <a:t>в Министерство внутренних дел по Удмуртской Республике для привлечения виновных лиц к уголовной ответственности по ст.178 Уголовного кодекса РФ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0A8B0715-80F8-4AB9-94EE-30A30C5CFE26}"/>
              </a:ext>
            </a:extLst>
          </p:cNvPr>
          <p:cNvSpPr/>
          <p:nvPr/>
        </p:nvSpPr>
        <p:spPr>
          <a:xfrm>
            <a:off x="179512" y="285661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«АБС-Сервис»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B749ECA3-0097-4EC3-A606-F7B6C26C8A0A}"/>
              </a:ext>
            </a:extLst>
          </p:cNvPr>
          <p:cNvSpPr/>
          <p:nvPr/>
        </p:nvSpPr>
        <p:spPr>
          <a:xfrm>
            <a:off x="179512" y="1937713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«Мусоровозов»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031C6EA-70E8-4965-A803-B52D69629130}"/>
              </a:ext>
            </a:extLst>
          </p:cNvPr>
          <p:cNvSpPr/>
          <p:nvPr/>
        </p:nvSpPr>
        <p:spPr>
          <a:xfrm>
            <a:off x="179512" y="101691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ООО «Спецавтохозяйство»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93C78993-705E-4E62-8103-CDDF6B8E9B65}"/>
              </a:ext>
            </a:extLst>
          </p:cNvPr>
          <p:cNvSpPr/>
          <p:nvPr/>
        </p:nvSpPr>
        <p:spPr>
          <a:xfrm>
            <a:off x="3563888" y="1016910"/>
            <a:ext cx="2664296" cy="2668185"/>
          </a:xfrm>
          <a:prstGeom prst="rightArrow">
            <a:avLst>
              <a:gd name="adj1" fmla="val 83788"/>
              <a:gd name="adj2" fmla="val 25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один человек осуществлял участие в торгах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A187C89-9A5C-43B4-9D44-64ECF8E606BA}"/>
              </a:ext>
            </a:extLst>
          </p:cNvPr>
          <p:cNvSpPr/>
          <p:nvPr/>
        </p:nvSpPr>
        <p:spPr>
          <a:xfrm>
            <a:off x="6516216" y="980728"/>
            <a:ext cx="223224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Привело к поддержанию </a:t>
            </a:r>
            <a:r>
              <a:rPr lang="ru-RU" dirty="0" smtClean="0">
                <a:solidFill>
                  <a:schemeClr val="tx1"/>
                </a:solidFill>
              </a:rPr>
              <a:t>цен </a:t>
            </a:r>
            <a:r>
              <a:rPr lang="ru-RU" dirty="0">
                <a:solidFill>
                  <a:schemeClr val="tx1"/>
                </a:solidFill>
              </a:rPr>
              <a:t>на торгах</a:t>
            </a: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="" xmlns:a16="http://schemas.microsoft.com/office/drawing/2014/main" id="{F4A16132-3C51-431D-8FF6-19646287AB06}"/>
              </a:ext>
            </a:extLst>
          </p:cNvPr>
          <p:cNvSpPr/>
          <p:nvPr/>
        </p:nvSpPr>
        <p:spPr>
          <a:xfrm rot="16200000">
            <a:off x="4265878" y="-225315"/>
            <a:ext cx="540238" cy="84249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2AFD86-53EA-4811-B96F-5D9FEB07D89B}"/>
              </a:ext>
            </a:extLst>
          </p:cNvPr>
          <p:cNvSpPr txBox="1"/>
          <p:nvPr/>
        </p:nvSpPr>
        <p:spPr>
          <a:xfrm>
            <a:off x="179512" y="4149080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Правонарушение установлено при участии в </a:t>
            </a:r>
            <a:r>
              <a:rPr lang="ru-RU" sz="2200" b="1" dirty="0"/>
              <a:t>13</a:t>
            </a:r>
            <a:r>
              <a:rPr lang="ru-RU" sz="2200" dirty="0"/>
              <a:t> аукционах в электронной форме, на общую сумму: </a:t>
            </a:r>
            <a:r>
              <a:rPr lang="ru-RU" sz="2200" b="1" dirty="0"/>
              <a:t>23 837 774,47</a:t>
            </a:r>
            <a:r>
              <a:rPr lang="ru-RU" sz="2200" dirty="0"/>
              <a:t> рублей (начальная максимальная цена контрактов)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ПРИМЕРЫ </a:t>
            </a:r>
            <a:r>
              <a:rPr lang="ru-RU" sz="1800" b="1" dirty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57076"/>
            <a:ext cx="9144000" cy="1377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Группой </a:t>
            </a:r>
            <a:r>
              <a:rPr lang="ru-RU" sz="1800" i="1" dirty="0" smtClean="0">
                <a:solidFill>
                  <a:schemeClr val="tx1"/>
                </a:solidFill>
              </a:rPr>
              <a:t>лиц: ООО </a:t>
            </a:r>
            <a:r>
              <a:rPr lang="ru-RU" sz="1800" i="1" dirty="0">
                <a:solidFill>
                  <a:schemeClr val="tx1"/>
                </a:solidFill>
              </a:rPr>
              <a:t>«Мусоровозов» и ООО «</a:t>
            </a:r>
            <a:r>
              <a:rPr lang="ru-RU" sz="1800" i="1" dirty="0" err="1">
                <a:solidFill>
                  <a:schemeClr val="tx1"/>
                </a:solidFill>
              </a:rPr>
              <a:t>Спецавтохозяйство</a:t>
            </a:r>
            <a:r>
              <a:rPr lang="ru-RU" sz="1800" i="1" dirty="0" smtClean="0">
                <a:solidFill>
                  <a:schemeClr val="tx1"/>
                </a:solidFill>
              </a:rPr>
              <a:t>», </a:t>
            </a:r>
            <a:r>
              <a:rPr lang="ru-RU" sz="1800" i="1" dirty="0">
                <a:solidFill>
                  <a:schemeClr val="tx1"/>
                </a:solidFill>
              </a:rPr>
              <a:t>подано в Управление заявление, содержащее </a:t>
            </a:r>
            <a:r>
              <a:rPr lang="ru-RU" sz="1800" i="1" dirty="0" smtClean="0">
                <a:solidFill>
                  <a:schemeClr val="tx1"/>
                </a:solidFill>
              </a:rPr>
              <a:t>признание участия в картеле и отказ </a:t>
            </a:r>
            <a:r>
              <a:rPr lang="ru-RU" sz="1800" i="1" dirty="0">
                <a:solidFill>
                  <a:schemeClr val="tx1"/>
                </a:solidFill>
              </a:rPr>
              <a:t>от дальнейшего </a:t>
            </a:r>
            <a:r>
              <a:rPr lang="ru-RU" sz="1800" i="1" dirty="0" smtClean="0">
                <a:solidFill>
                  <a:schemeClr val="tx1"/>
                </a:solidFill>
              </a:rPr>
              <a:t>участия в нем. 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ООО </a:t>
            </a:r>
            <a:r>
              <a:rPr lang="ru-RU" sz="1800" i="1" dirty="0">
                <a:solidFill>
                  <a:schemeClr val="tx1"/>
                </a:solidFill>
              </a:rPr>
              <a:t>«АБС-Сервис» привлечено к административной ответственности </a:t>
            </a:r>
            <a:r>
              <a:rPr lang="ru-RU" sz="1800" i="1" dirty="0" smtClean="0">
                <a:solidFill>
                  <a:schemeClr val="tx1"/>
                </a:solidFill>
              </a:rPr>
              <a:t>в </a:t>
            </a:r>
            <a:r>
              <a:rPr lang="ru-RU" sz="1800" i="1" dirty="0">
                <a:solidFill>
                  <a:schemeClr val="tx1"/>
                </a:solidFill>
              </a:rPr>
              <a:t>виде штрафа </a:t>
            </a:r>
            <a:r>
              <a:rPr lang="ru-RU" sz="1800" i="1" dirty="0" smtClean="0">
                <a:solidFill>
                  <a:schemeClr val="tx1"/>
                </a:solidFill>
              </a:rPr>
              <a:t>100</a:t>
            </a:r>
            <a:r>
              <a:rPr lang="ru-RU" sz="1800" i="1" dirty="0">
                <a:solidFill>
                  <a:schemeClr val="tx1"/>
                </a:solidFill>
              </a:rPr>
              <a:t> 000 </a:t>
            </a:r>
            <a:r>
              <a:rPr lang="ru-RU" sz="1800" i="1" dirty="0" smtClean="0">
                <a:solidFill>
                  <a:schemeClr val="tx1"/>
                </a:solidFill>
              </a:rPr>
              <a:t>руб., </a:t>
            </a:r>
            <a:r>
              <a:rPr lang="ru-RU" sz="1800" i="1" dirty="0">
                <a:solidFill>
                  <a:schemeClr val="tx1"/>
                </a:solidFill>
              </a:rPr>
              <a:t>должностное лицо </a:t>
            </a:r>
            <a:r>
              <a:rPr lang="ru-RU" sz="1800" i="1" dirty="0" smtClean="0">
                <a:solidFill>
                  <a:schemeClr val="tx1"/>
                </a:solidFill>
              </a:rPr>
              <a:t>в </a:t>
            </a:r>
            <a:r>
              <a:rPr lang="ru-RU" sz="1800" i="1" dirty="0">
                <a:solidFill>
                  <a:schemeClr val="tx1"/>
                </a:solidFill>
              </a:rPr>
              <a:t>размере 20 000 </a:t>
            </a:r>
            <a:r>
              <a:rPr lang="ru-RU" sz="1800" i="1" dirty="0" smtClean="0">
                <a:solidFill>
                  <a:schemeClr val="tx1"/>
                </a:solidFill>
              </a:rPr>
              <a:t>руб.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НЕДОБРОСОВЕСТНАЯ КОНКУРЕНЦИЯ </a:t>
            </a:r>
          </a:p>
          <a:p>
            <a:pPr algn="ctr"/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(ГЛАВА 2.1)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9600"/>
              </p:ext>
            </p:extLst>
          </p:nvPr>
        </p:nvGraphicFramePr>
        <p:xfrm>
          <a:off x="-1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9076922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131129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5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xmlns="" id="{A4C72B56-F3BC-4C10-9FD6-0A53EE7650DA}"/>
              </a:ext>
            </a:extLst>
          </p:cNvPr>
          <p:cNvSpPr/>
          <p:nvPr/>
        </p:nvSpPr>
        <p:spPr>
          <a:xfrm>
            <a:off x="76091" y="1124744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АО «Ижевский механический завод»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EA9457F-0275-4D50-988C-11C38DFD79DA}"/>
              </a:ext>
            </a:extLst>
          </p:cNvPr>
          <p:cNvSpPr/>
          <p:nvPr/>
        </p:nvSpPr>
        <p:spPr>
          <a:xfrm>
            <a:off x="76091" y="4005064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ООО «Байкал»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4FA72206-269C-4AF5-B2BA-8D37C4C41D5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460467" y="1628800"/>
            <a:ext cx="22831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95B33F-1D74-4BE1-97AC-3F122BE8112F}"/>
              </a:ext>
            </a:extLst>
          </p:cNvPr>
          <p:cNvSpPr txBox="1"/>
          <p:nvPr/>
        </p:nvSpPr>
        <p:spPr>
          <a:xfrm>
            <a:off x="3697547" y="115982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Владелец</a:t>
            </a:r>
          </a:p>
        </p:txBody>
      </p:sp>
      <p:pic>
        <p:nvPicPr>
          <p:cNvPr id="10" name="Рисунок 9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49404A3-7180-48E6-8BD5-D673FB551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66" y="1206884"/>
            <a:ext cx="1952253" cy="843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EFB452-C540-42D5-89EF-42814FA74537}"/>
              </a:ext>
            </a:extLst>
          </p:cNvPr>
          <p:cNvSpPr txBox="1"/>
          <p:nvPr/>
        </p:nvSpPr>
        <p:spPr>
          <a:xfrm>
            <a:off x="5873050" y="908720"/>
            <a:ext cx="176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Товарный знак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EE60D29-1849-45CC-B960-C77A340786F7}"/>
              </a:ext>
            </a:extLst>
          </p:cNvPr>
          <p:cNvGrpSpPr/>
          <p:nvPr/>
        </p:nvGrpSpPr>
        <p:grpSpPr>
          <a:xfrm>
            <a:off x="5398833" y="3009699"/>
            <a:ext cx="3377349" cy="2634385"/>
            <a:chOff x="4944844" y="3945803"/>
            <a:chExt cx="3377349" cy="263438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D640D68-5D76-4B0B-8BC5-3D8F04BC1E88}"/>
                </a:ext>
              </a:extLst>
            </p:cNvPr>
            <p:cNvPicPr/>
            <p:nvPr/>
          </p:nvPicPr>
          <p:blipFill rotWithShape="1">
            <a:blip r:embed="rId3" cstate="print"/>
            <a:srcRect l="24668" t="13401" r="24743" b="6361"/>
            <a:stretch/>
          </p:blipFill>
          <p:spPr bwMode="auto">
            <a:xfrm>
              <a:off x="5369864" y="3945803"/>
              <a:ext cx="2952329" cy="263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Изображение выглядит как здание, внешний, черный, фотография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F79D0176-5EE1-4930-A676-464D8356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844" y="4397614"/>
              <a:ext cx="1775222" cy="209521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0946A55-6B25-4D0C-968B-D912994FC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81" y="5564288"/>
              <a:ext cx="1835696" cy="547197"/>
            </a:xfrm>
            <a:prstGeom prst="rect">
              <a:avLst/>
            </a:prstGeom>
          </p:spPr>
        </p:pic>
      </p:grpSp>
      <p:sp>
        <p:nvSpPr>
          <p:cNvPr id="16" name="Стрелка: вверх-вниз 23">
            <a:extLst>
              <a:ext uri="{FF2B5EF4-FFF2-40B4-BE49-F238E27FC236}">
                <a16:creationId xmlns:a16="http://schemas.microsoft.com/office/drawing/2014/main" xmlns="" id="{524111E5-12C6-416C-96F9-2520158FA88F}"/>
              </a:ext>
            </a:extLst>
          </p:cNvPr>
          <p:cNvSpPr/>
          <p:nvPr/>
        </p:nvSpPr>
        <p:spPr>
          <a:xfrm>
            <a:off x="6630823" y="2039990"/>
            <a:ext cx="458689" cy="10401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1E39A4-B16D-4B30-AB12-E9E75FB54543}"/>
              </a:ext>
            </a:extLst>
          </p:cNvPr>
          <p:cNvSpPr txBox="1"/>
          <p:nvPr/>
        </p:nvSpPr>
        <p:spPr>
          <a:xfrm>
            <a:off x="4612595" y="223790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Сходны до степени смешения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6B1953F-0A06-4DC0-9CCD-371F213EB7C7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460467" y="4509120"/>
            <a:ext cx="1938366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E78C492-4913-49D9-A57E-752575E4F4FA}"/>
              </a:ext>
            </a:extLst>
          </p:cNvPr>
          <p:cNvSpPr txBox="1"/>
          <p:nvPr/>
        </p:nvSpPr>
        <p:spPr>
          <a:xfrm>
            <a:off x="3499596" y="4038120"/>
            <a:ext cx="2437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Неправомерно</a:t>
            </a:r>
          </a:p>
          <a:p>
            <a:endParaRPr lang="ru-RU" sz="700" dirty="0"/>
          </a:p>
          <a:p>
            <a:r>
              <a:rPr lang="ru-RU" dirty="0"/>
              <a:t>используют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ПРИМЕР </a:t>
            </a:r>
            <a:r>
              <a:rPr lang="ru-RU" b="1" dirty="0" smtClean="0">
                <a:solidFill>
                  <a:schemeClr val="tx1"/>
                </a:solidFill>
              </a:rPr>
              <a:t>НЕДОБРОСОВЕСТНОЙ КОНКУРЕНЦИИ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(ГЛАВА 2.1)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75794"/>
            <a:ext cx="9144000" cy="94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В отношении ООО «Байкал» и должностного лица общества вынесены постановления о назначении административного наказания в виде </a:t>
            </a:r>
            <a:r>
              <a:rPr lang="ru-RU" sz="1800" i="1" dirty="0" smtClean="0">
                <a:solidFill>
                  <a:schemeClr val="tx1"/>
                </a:solidFill>
              </a:rPr>
              <a:t>штрафа в размере 266 743,40 </a:t>
            </a:r>
            <a:r>
              <a:rPr lang="ru-RU" sz="1800" i="1" dirty="0">
                <a:solidFill>
                  <a:schemeClr val="tx1"/>
                </a:solidFill>
              </a:rPr>
              <a:t>рублей и  </a:t>
            </a:r>
            <a:r>
              <a:rPr lang="ru-RU" sz="1800" i="1" dirty="0" smtClean="0">
                <a:solidFill>
                  <a:schemeClr val="tx1"/>
                </a:solidFill>
              </a:rPr>
              <a:t>20 000 </a:t>
            </a:r>
            <a:r>
              <a:rPr lang="ru-RU" sz="1800" i="1" dirty="0">
                <a:solidFill>
                  <a:schemeClr val="tx1"/>
                </a:solidFill>
              </a:rPr>
              <a:t>рублей соответственно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580584"/>
            <a:ext cx="2133600" cy="304800"/>
          </a:xfrm>
          <a:noFill/>
        </p:spPr>
        <p:txBody>
          <a:bodyPr/>
          <a:lstStyle/>
          <a:p>
            <a:fld id="{45D688CF-FA8A-41B2-8BF9-613B759B9A95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88802809"/>
              </p:ext>
            </p:extLst>
          </p:nvPr>
        </p:nvGraphicFramePr>
        <p:xfrm>
          <a:off x="0" y="908720"/>
          <a:ext cx="9144000" cy="56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ВЫДАНО ПРЕДУПРЕЖДЕНИЙ ПО КВАЛИФИКАЦИИ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4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36439"/>
              </p:ext>
            </p:extLst>
          </p:nvPr>
        </p:nvGraphicFramePr>
        <p:xfrm>
          <a:off x="-1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9076922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1311297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Выдано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9958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ПРИМЕНЕНИЕ ИНСТИТУТА ПРЕДУПРЕЖДЕНИЙ В ОТНОШЕНИИ ОРГАНОВ ВЛАСТИ И МЕСТНОГО </a:t>
            </a:r>
            <a:r>
              <a:rPr lang="ru-RU" sz="1800" b="1" spc="50" dirty="0" smtClean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САМОУПРАВЛЕНИЯ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A5743CE-6CE8-4E57-87C1-1CEFCDF0E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94678"/>
              </p:ext>
            </p:extLst>
          </p:nvPr>
        </p:nvGraphicFramePr>
        <p:xfrm>
          <a:off x="0" y="1340768"/>
          <a:ext cx="9144001" cy="521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xmlns="" val="2961343601"/>
                    </a:ext>
                  </a:extLst>
                </a:gridCol>
                <a:gridCol w="1728192"/>
                <a:gridCol w="1944216">
                  <a:extLst>
                    <a:ext uri="{9D8B030D-6E8A-4147-A177-3AD203B41FA5}">
                      <a16:colId xmlns:a16="http://schemas.microsoft.com/office/drawing/2014/main" xmlns="" val="3288727895"/>
                    </a:ext>
                  </a:extLst>
                </a:gridCol>
                <a:gridCol w="1747790">
                  <a:extLst>
                    <a:ext uri="{9D8B030D-6E8A-4147-A177-3AD203B41FA5}">
                      <a16:colId xmlns:a16="http://schemas.microsoft.com/office/drawing/2014/main" xmlns="" val="460217807"/>
                    </a:ext>
                  </a:extLst>
                </a:gridCol>
                <a:gridCol w="1888107">
                  <a:extLst>
                    <a:ext uri="{9D8B030D-6E8A-4147-A177-3AD203B41FA5}">
                      <a16:colId xmlns:a16="http://schemas.microsoft.com/office/drawing/2014/main" xmlns="" val="992143349"/>
                    </a:ext>
                  </a:extLst>
                </a:gridCol>
              </a:tblGrid>
              <a:tr h="246192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сыров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размещение рекламных конструкций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пассажирские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автоперевозки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ритуальные услуги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дорог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141950"/>
                  </a:ext>
                </a:extLst>
              </a:tr>
              <a:tr h="275630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строитель-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недвижимо-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медицинские услуги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розничная продажа лекарств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водоснабже-ние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земельных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участков и помещений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41601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CA3BBC-C192-4A3D-A335-E9D2EDB1D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05742" y="1941369"/>
            <a:ext cx="518401" cy="6955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BBB180-B97E-4A13-924E-C480341800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5" y="4395222"/>
            <a:ext cx="833978" cy="8339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BDBD758-BDB7-4DC0-B99E-AFAE71EA97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849582" cy="8495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DD1ECB-D2A5-4ED1-8904-691CC26882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60021" y="4437112"/>
            <a:ext cx="844427" cy="844427"/>
          </a:xfrm>
          <a:prstGeom prst="rect">
            <a:avLst/>
          </a:prstGeom>
        </p:spPr>
      </p:pic>
      <p:pic>
        <p:nvPicPr>
          <p:cNvPr id="1026" name="Picture 2" descr="C:\Users\Vasiliy\Desktop\6c3527e6fccb00405b30a182ba8ad87c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1023" y="1788244"/>
            <a:ext cx="767265" cy="776660"/>
          </a:xfrm>
          <a:prstGeom prst="rect">
            <a:avLst/>
          </a:prstGeom>
          <a:noFill/>
        </p:spPr>
      </p:pic>
      <p:pic>
        <p:nvPicPr>
          <p:cNvPr id="1027" name="Picture 3" descr="C:\Users\Vasiliy\Desktop\Bcgzjxnc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1567" y="2070071"/>
            <a:ext cx="1216761" cy="422825"/>
          </a:xfrm>
          <a:prstGeom prst="rect">
            <a:avLst/>
          </a:prstGeom>
          <a:noFill/>
        </p:spPr>
      </p:pic>
      <p:pic>
        <p:nvPicPr>
          <p:cNvPr id="1028" name="Picture 4" descr="C:\Users\Vasiliy\Desktop\bus-1295804_960_72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7398" y="1960302"/>
            <a:ext cx="1209204" cy="604602"/>
          </a:xfrm>
          <a:prstGeom prst="rect">
            <a:avLst/>
          </a:prstGeom>
          <a:noFill/>
        </p:spPr>
      </p:pic>
      <p:pic>
        <p:nvPicPr>
          <p:cNvPr id="1030" name="Picture 6" descr="C:\Users\Vasiliy\Desktop\img_48719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80970" y="4365104"/>
            <a:ext cx="915612" cy="847478"/>
          </a:xfrm>
          <a:prstGeom prst="rect">
            <a:avLst/>
          </a:prstGeom>
          <a:noFill/>
        </p:spPr>
      </p:pic>
      <p:pic>
        <p:nvPicPr>
          <p:cNvPr id="1031" name="Picture 7" descr="C:\Users\Vasiliy\Desktop\mccormick-pills-svg_ori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39952" y="4475137"/>
            <a:ext cx="682055" cy="682055"/>
          </a:xfrm>
          <a:prstGeom prst="rect">
            <a:avLst/>
          </a:prstGeom>
          <a:noFill/>
        </p:spPr>
      </p:pic>
      <p:pic>
        <p:nvPicPr>
          <p:cNvPr id="1032" name="Picture 8" descr="C:\Users\Vasiliy\Desktop\707708_announcement_512x512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51486" y="1772816"/>
            <a:ext cx="845096" cy="8450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СФЕРЫ ВЫЯВЛЕННЫХ НАРУШЕНИЙ СО СТОРОНЫ ОРГАНОВ ВЛАСТИ И МЕСТНОГО САМОУПРАВЛЕНИЯ (СТАТЬЯ 15</a:t>
            </a:r>
            <a:r>
              <a:rPr lang="ru-RU" sz="1800" b="1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8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9443"/>
              </p:ext>
            </p:extLst>
          </p:nvPr>
        </p:nvGraphicFramePr>
        <p:xfrm>
          <a:off x="-10779" y="716052"/>
          <a:ext cx="9144000" cy="586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006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Постановление Правительства Удмуртской Республики № 126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 22 августа 2005 года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(в редакции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16.05.2016 г.)</a:t>
                      </a:r>
                      <a:endParaRPr lang="ru-RU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671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Процедура  конкурса на получение налоговых льгот: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Хозяйствующие субъекты подают инвестиционные проекты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Комиссия рассматривает все проекты и</a:t>
                      </a:r>
                      <a:r>
                        <a:rPr lang="ru-RU" sz="2000" baseline="0" dirty="0" smtClean="0"/>
                        <a:t> выбирает наиболее привлекательные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Заключается соглашение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Субъекту устанавливаются целевые показатели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Предоставляется</a:t>
                      </a:r>
                      <a:r>
                        <a:rPr lang="ru-RU" sz="2000" baseline="0" dirty="0" smtClean="0"/>
                        <a:t> налоговая льгота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В случае </a:t>
                      </a:r>
                      <a:r>
                        <a:rPr lang="ru-RU" sz="2000" baseline="0" dirty="0" err="1" smtClean="0"/>
                        <a:t>недостижения</a:t>
                      </a:r>
                      <a:r>
                        <a:rPr lang="ru-RU" sz="2000" baseline="0" dirty="0" smtClean="0"/>
                        <a:t> показателей льгота подлежит возврату в бюджет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Положение</a:t>
                      </a:r>
                      <a:r>
                        <a:rPr lang="ru-RU" sz="2000" b="1" i="1" baseline="0" dirty="0" smtClean="0"/>
                        <a:t> исключающее весь смысл процедуры: </a:t>
                      </a:r>
                      <a:r>
                        <a:rPr lang="ru-RU" sz="2000" b="1" i="1" baseline="0" dirty="0" err="1" smtClean="0"/>
                        <a:t>абз</a:t>
                      </a:r>
                      <a:r>
                        <a:rPr lang="ru-RU" sz="2000" b="1" i="1" baseline="0" dirty="0" smtClean="0"/>
                        <a:t>. 3  п. 20 Постановления, допускающий корректировку установленных показателей проектов</a:t>
                      </a:r>
                      <a:endParaRPr lang="ru-RU" sz="2000" b="1" i="1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ПРИМЕРЫ </a:t>
            </a:r>
            <a:r>
              <a:rPr lang="ru-RU" sz="1400" b="1" dirty="0" smtClean="0">
                <a:solidFill>
                  <a:schemeClr val="tx1"/>
                </a:solidFill>
              </a:rPr>
              <a:t>ВЫЯВЛЕНИЯ АКТОВ И ДЕЙСТВИЙ ОРГАНОВ ВЛАСТИ И МЕСТНОГО САМОУПРАВЛЕНИЯ, НАПРАВЛЕННЫХ НА НЕДОПУЩЕНИЕ, ОГРАНИЧЕНИЕ, УСТРАНЕНИЕ КОНКУРЕНЦИИ (СТАТЬЯ 15)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92858"/>
              </p:ext>
            </p:extLst>
          </p:nvPr>
        </p:nvGraphicFramePr>
        <p:xfrm>
          <a:off x="-36512" y="1879064"/>
          <a:ext cx="9144000" cy="46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БЫЛО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СТАЛО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Высокотехнологичную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 </a:t>
                      </a:r>
                    </a:p>
                    <a:p>
                      <a:r>
                        <a:rPr lang="ru-RU" dirty="0" smtClean="0"/>
                        <a:t>1 РКБ, БУЗ УР «ГКБ №9»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Высокотехнологичную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 </a:t>
                      </a:r>
                    </a:p>
                    <a:p>
                      <a:r>
                        <a:rPr lang="ru-RU" dirty="0" smtClean="0"/>
                        <a:t>все медицинские организации, 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Специализированную медицинскую помощь могут оказывать:</a:t>
                      </a:r>
                    </a:p>
                    <a:p>
                      <a:r>
                        <a:rPr lang="ru-RU" b="0" dirty="0" smtClean="0"/>
                        <a:t>ЦРБ, ГБ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Специализированную медицинскую помощь могут оказывать: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медицинские организации, 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Первичную санитарную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</a:t>
                      </a:r>
                    </a:p>
                    <a:p>
                      <a:r>
                        <a:rPr lang="ru-RU" b="0" dirty="0" smtClean="0"/>
                        <a:t>ФАП, ЦРБ</a:t>
                      </a:r>
                      <a:r>
                        <a:rPr lang="ru-RU" b="0" baseline="0" dirty="0" smtClean="0"/>
                        <a:t>, ГП, ССМП</a:t>
                      </a:r>
                      <a:endParaRPr lang="ru-RU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Первичную санитарную медицинскую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помощь могут оказывать: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</a:t>
                      </a:r>
                      <a:r>
                        <a:rPr lang="ru-RU" smtClean="0"/>
                        <a:t>медицинские организации, </a:t>
                      </a:r>
                      <a:r>
                        <a:rPr lang="ru-RU" dirty="0" smtClean="0"/>
                        <a:t>имеющие соответствующую</a:t>
                      </a:r>
                      <a:r>
                        <a:rPr lang="ru-RU" baseline="0" dirty="0" smtClean="0"/>
                        <a:t> лицензию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rPr>
              <a:t>ПРИМЕРЫ </a:t>
            </a:r>
            <a:r>
              <a:rPr lang="ru-RU" sz="1400" b="1" dirty="0">
                <a:solidFill>
                  <a:schemeClr val="tx1"/>
                </a:solidFill>
              </a:rPr>
              <a:t>ВЫЯВЛЕНИЯ АКТОВ И ДЕЙСТВИЙ ОРГАНОВ ВЛАСТИ И МЕСТНОГО САМОУПРАВЛЕНИЯ, НАПРАВЛЕННЫХ НА НЕДОПУЩЕНИЕ, ОГРАНИЧЕНИЕ, УСТРАНЕНИЕ КОНКУРЕНЦИИ (СТАТЬЯ 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12" y="9214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Приказы Минздрава УР от 09.08.2012 г.  № 559 «О маршрутизации пациентов хирургического профиля», от 09.08.2012 г. № 552 «О маршрутизации пациентов урологического профиля»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D79BC230-0560-45EF-B641-3105B1F5F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69860"/>
              </p:ext>
            </p:extLst>
          </p:nvPr>
        </p:nvGraphicFramePr>
        <p:xfrm>
          <a:off x="251520" y="1268760"/>
          <a:ext cx="8640960" cy="523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СОБЛЮДЕНИЕ АНТИМОНОПОЛЬНЫХ ТРЕБОВАНИЙ К ТОРГАМ, ЗАПРОСУ КОТИРОВОК ЦЕН НА ТОВАРЫ (СТАТЬЯ 17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76" y="1412776"/>
            <a:ext cx="43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16 нарушений,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266" y="141277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</a:rPr>
              <a:t>В соответствии с Указом Президента Российской Федерации от 9 марта 2004 г. </a:t>
            </a:r>
            <a:r>
              <a:rPr lang="ru-RU" sz="1800" dirty="0" smtClean="0">
                <a:latin typeface="Arial" panose="020B0604020202020204" pitchFamily="34" charset="0"/>
              </a:rPr>
              <a:t>№ </a:t>
            </a:r>
            <a:r>
              <a:rPr lang="ru-RU" sz="1800" dirty="0">
                <a:latin typeface="Arial" panose="020B0604020202020204" pitchFamily="34" charset="0"/>
              </a:rPr>
              <a:t>314 </a:t>
            </a:r>
            <a:r>
              <a:rPr lang="ru-RU" sz="1800" dirty="0" smtClean="0">
                <a:latin typeface="Arial" panose="020B0604020202020204" pitchFamily="34" charset="0"/>
              </a:rPr>
              <a:t>«О </a:t>
            </a:r>
            <a:r>
              <a:rPr lang="ru-RU" sz="1800" dirty="0">
                <a:latin typeface="Arial" panose="020B0604020202020204" pitchFamily="34" charset="0"/>
              </a:rPr>
              <a:t>системе и структуре федеральных органов исполнительной </a:t>
            </a:r>
            <a:r>
              <a:rPr lang="ru-RU" sz="1800" dirty="0" smtClean="0">
                <a:latin typeface="Arial" panose="020B0604020202020204" pitchFamily="34" charset="0"/>
              </a:rPr>
              <a:t>власти»:</a:t>
            </a:r>
          </a:p>
          <a:p>
            <a:endParaRPr lang="ru-RU" sz="1800" dirty="0" smtClean="0"/>
          </a:p>
          <a:p>
            <a:r>
              <a:rPr lang="ru-RU" sz="1800" dirty="0" smtClean="0"/>
              <a:t>Федеральная антимонопольная служба является федеральным органом </a:t>
            </a:r>
            <a:r>
              <a:rPr lang="ru-RU" sz="1800" dirty="0"/>
              <a:t>исполнительной власти,  </a:t>
            </a:r>
            <a:r>
              <a:rPr lang="ru-RU" sz="1800" dirty="0" smtClean="0"/>
              <a:t>находящимся  </a:t>
            </a:r>
            <a:r>
              <a:rPr lang="ru-RU" sz="1800" dirty="0"/>
              <a:t>в  ведении</a:t>
            </a:r>
          </a:p>
          <a:p>
            <a:r>
              <a:rPr lang="ru-RU" sz="1800" dirty="0"/>
              <a:t>Правительства Российской </a:t>
            </a:r>
            <a:r>
              <a:rPr lang="ru-RU" sz="1800" dirty="0" smtClean="0"/>
              <a:t>Федерации.</a:t>
            </a:r>
            <a:endParaRPr lang="ru-RU" sz="1800" dirty="0"/>
          </a:p>
          <a:p>
            <a:pPr algn="just"/>
            <a:endParaRPr lang="ru-RU" sz="2000" dirty="0" smtClean="0">
              <a:latin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66" y="3212976"/>
            <a:ext cx="4921175" cy="328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ПРИМЕР НЕСОБЛЮДЕНИЯ </a:t>
            </a:r>
            <a:r>
              <a:rPr lang="ru-RU" sz="1800" b="1" dirty="0">
                <a:solidFill>
                  <a:schemeClr val="tx1"/>
                </a:solidFill>
              </a:rPr>
              <a:t>АНТИМОНОПОЛЬНЫХ ТРЕБОВАНИЙ К ТОРГАМ, ЗАПРОСУ КОТИРОВОК ЦЕН НА ТОВАРЫ (СТАТЬЯ 17)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МКУ г. Ижевска «Служба благоустройства и дорожного хозяйства»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Аукционы по 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выполнению работ по ремонту автомобильных дорог общего пользования местного значения и искусственных сооружений на них муниципального образования «Город Ижевск»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99228"/>
              </p:ext>
            </p:extLst>
          </p:nvPr>
        </p:nvGraphicFramePr>
        <p:xfrm>
          <a:off x="421951" y="2985512"/>
          <a:ext cx="8326512" cy="166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28"/>
                <a:gridCol w="1564365"/>
                <a:gridCol w="2376264"/>
                <a:gridCol w="2304255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лотов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Начальная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максимальная цена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снижения по результатам торгов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5955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1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439 148 980 руб.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</a:tr>
              <a:tr h="355955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1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343 721 911 руб.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95535" y="465313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МКУ необоснованно укрупняло лоты, выдано предписание о совершении действий, направленных на обеспечение конкуренции, в результате: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29181"/>
              </p:ext>
            </p:extLst>
          </p:nvPr>
        </p:nvGraphicFramePr>
        <p:xfrm>
          <a:off x="427196" y="5373216"/>
          <a:ext cx="8326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28"/>
                <a:gridCol w="1559120"/>
                <a:gridCol w="2376264"/>
                <a:gridCol w="2309500"/>
              </a:tblGrid>
              <a:tr h="35595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595 862 000 руб.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169 432 271,28 руб.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872302"/>
            <a:ext cx="9144000" cy="74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</a:rPr>
              <a:t>2 виновных должностных лица привлечены к административной </a:t>
            </a:r>
            <a:r>
              <a:rPr lang="ru-RU" sz="2000" i="1" dirty="0" smtClean="0">
                <a:solidFill>
                  <a:schemeClr val="tx1"/>
                </a:solidFill>
              </a:rPr>
              <a:t>ответственности </a:t>
            </a:r>
            <a:r>
              <a:rPr lang="ru-RU" sz="2000" i="1" dirty="0">
                <a:solidFill>
                  <a:schemeClr val="tx1"/>
                </a:solidFill>
              </a:rPr>
              <a:t>в размере по 15 000 </a:t>
            </a:r>
            <a:r>
              <a:rPr lang="ru-RU" sz="2000" i="1" dirty="0" smtClean="0">
                <a:solidFill>
                  <a:schemeClr val="tx1"/>
                </a:solidFill>
              </a:rPr>
              <a:t>руб., каждый.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99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8808761"/>
              </p:ext>
            </p:extLst>
          </p:nvPr>
        </p:nvGraphicFramePr>
        <p:xfrm>
          <a:off x="339895" y="1196752"/>
          <a:ext cx="864359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РАССМОТРЕНИЕ ЖАЛОБ НА НАРУШЕНИЕ ПРОЦЕДУРЫ ТОРГОВ И ПОРЯДКА ЗАКЛЮЧЕНИЯ ДОГОВОРОВ (</a:t>
            </a:r>
            <a:r>
              <a:rPr lang="ru-RU" sz="2000" b="1" dirty="0" smtClean="0">
                <a:solidFill>
                  <a:schemeClr val="tx1"/>
                </a:solidFill>
              </a:rPr>
              <a:t>СТАТЬЯ </a:t>
            </a:r>
            <a:r>
              <a:rPr lang="ru-RU" sz="2000" b="1" dirty="0">
                <a:solidFill>
                  <a:schemeClr val="tx1"/>
                </a:solidFill>
              </a:rPr>
              <a:t>18.1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9C822EC8-569E-40D6-83A2-B928B89C9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20004"/>
              </p:ext>
            </p:extLst>
          </p:nvPr>
        </p:nvGraphicFramePr>
        <p:xfrm>
          <a:off x="71438" y="908720"/>
          <a:ext cx="8928100" cy="567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РАССМОТРЕНИЕ ЖАЛОБ НА НАРУШЕНИЕ ПРОЦЕДУРЫ ТОРГОВ И ПОРЯДКА ЗАКЛЮЧЕНИЯ ДОГОВОРОВ (</a:t>
            </a:r>
            <a:r>
              <a:rPr lang="ru-RU" sz="2000" b="1" dirty="0" smtClean="0">
                <a:solidFill>
                  <a:schemeClr val="tx1"/>
                </a:solidFill>
              </a:rPr>
              <a:t>СТАТЬЯ </a:t>
            </a:r>
            <a:r>
              <a:rPr lang="ru-RU" sz="2000" b="1" dirty="0">
                <a:solidFill>
                  <a:schemeClr val="tx1"/>
                </a:solidFill>
              </a:rPr>
              <a:t>18.1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412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рассмотрено по существу 124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2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0188"/>
            <a:ext cx="2133600" cy="304800"/>
          </a:xfrm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 НАРУШЕНИЯ </a:t>
            </a:r>
            <a:r>
              <a:rPr lang="ru-RU" sz="2000" b="1" dirty="0">
                <a:solidFill>
                  <a:schemeClr val="tx1"/>
                </a:solidFill>
              </a:rPr>
              <a:t>ПРОЦЕДУРЫ ТОРГОВ И ПОРЯДКА ЗАКЛЮЧЕНИЯ ДОГОВОРОВ (СТАТЬЯ 18.1)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76" y="1241928"/>
            <a:ext cx="388785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МУП  г. Ижевска «</a:t>
            </a:r>
            <a:r>
              <a:rPr lang="ru-RU" sz="2800" i="1" kern="150" dirty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ИжГорЭлектроТранс</a:t>
            </a:r>
            <a:r>
              <a:rPr lang="ru-RU" sz="2800" i="1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360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Проводит конкурс на </a:t>
            </a:r>
            <a:r>
              <a:rPr lang="ru-RU" dirty="0"/>
              <a:t>п</a:t>
            </a:r>
            <a:r>
              <a:rPr lang="ru-RU" dirty="0" smtClean="0"/>
              <a:t>редоставление </a:t>
            </a:r>
            <a:r>
              <a:rPr lang="ru-RU" dirty="0"/>
              <a:t>услуг по </a:t>
            </a:r>
            <a:r>
              <a:rPr lang="ru-RU" dirty="0" smtClean="0"/>
              <a:t>ОСАГО </a:t>
            </a:r>
            <a:r>
              <a:rPr lang="ru-RU" b="1" dirty="0" smtClean="0"/>
              <a:t>трамваев </a:t>
            </a:r>
            <a:r>
              <a:rPr lang="ru-RU" b="1" dirty="0"/>
              <a:t>и </a:t>
            </a:r>
            <a:r>
              <a:rPr lang="ru-RU" b="1" dirty="0" smtClean="0"/>
              <a:t>троллейбусов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629" y="2160151"/>
            <a:ext cx="3600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Один из критериев оценки заявок: наличие </a:t>
            </a:r>
            <a:r>
              <a:rPr lang="ru-RU" dirty="0"/>
              <a:t>услуги по </a:t>
            </a:r>
            <a:r>
              <a:rPr lang="ru-RU" b="1" dirty="0"/>
              <a:t>бесплатной эвакуации при страховом </a:t>
            </a:r>
            <a:r>
              <a:rPr lang="ru-RU" b="1" dirty="0" smtClean="0"/>
              <a:t>случае </a:t>
            </a:r>
            <a:r>
              <a:rPr lang="ru-RU" dirty="0" smtClean="0"/>
              <a:t>легковых ТС 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176827" y="2695711"/>
            <a:ext cx="719499" cy="25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59742"/>
            <a:ext cx="9144000" cy="156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1"/>
                </a:solidFill>
              </a:rPr>
              <a:t>Унитарному предприятию было выдано предписание о внесении изменения в документацию о проведении открытого конкурса. </a:t>
            </a:r>
            <a:r>
              <a:rPr lang="ru-RU" i="1" dirty="0" smtClean="0">
                <a:solidFill>
                  <a:schemeClr val="tx1"/>
                </a:solidFill>
              </a:rPr>
              <a:t>Предписание </a:t>
            </a:r>
            <a:r>
              <a:rPr lang="ru-RU" i="1" dirty="0">
                <a:solidFill>
                  <a:schemeClr val="tx1"/>
                </a:solidFill>
              </a:rPr>
              <a:t>исполнено в установленный </a:t>
            </a:r>
            <a:r>
              <a:rPr lang="ru-RU" i="1" dirty="0" smtClean="0">
                <a:solidFill>
                  <a:schemeClr val="tx1"/>
                </a:solidFill>
              </a:rPr>
              <a:t>срок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70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4974C61E-3A5F-4692-A7D2-38489C0F5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589306"/>
              </p:ext>
            </p:extLst>
          </p:nvPr>
        </p:nvGraphicFramePr>
        <p:xfrm>
          <a:off x="107950" y="980728"/>
          <a:ext cx="8928100" cy="54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ВИДЫ НАРУШЕНИЙ В РЕКЛАМНОЙ ДЕЯТЕЛЬНОСТИ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ФЗ «О РЕКЛАМЕ</a:t>
            </a:r>
            <a:r>
              <a:rPr lang="ru-RU" sz="2000" b="1" dirty="0" smtClean="0">
                <a:solidFill>
                  <a:schemeClr val="tx1"/>
                </a:solidFill>
              </a:rPr>
              <a:t>»)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43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36 нарушений, из которых: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6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 НАРУШЕНИЯ </a:t>
            </a:r>
            <a:r>
              <a:rPr lang="ru-RU" sz="2000" b="1" dirty="0">
                <a:solidFill>
                  <a:schemeClr val="tx1"/>
                </a:solidFill>
              </a:rPr>
              <a:t>В РЕКЛАМНОЙ ДЕЯТЕЛЬНОСТИ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>
                <a:solidFill>
                  <a:schemeClr val="tx1"/>
                </a:solidFill>
              </a:rPr>
              <a:t>ФЗ «О РЕКЛАМЕ</a:t>
            </a:r>
            <a:r>
              <a:rPr lang="ru-RU" sz="2000" b="1" dirty="0" smtClean="0">
                <a:solidFill>
                  <a:schemeClr val="tx1"/>
                </a:solidFill>
              </a:rPr>
              <a:t>»)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829156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ru-RU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реклама табака, табачной продукции, табачных изделий и курительных принадлежностей, в том числе трубок, кальянов, сигаретной бумаги, </a:t>
            </a:r>
            <a:r>
              <a:rPr lang="ru-RU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зажигалок.</a:t>
            </a:r>
          </a:p>
          <a:p>
            <a:pPr indent="450215" algn="just" hangingPunct="0">
              <a:spcAft>
                <a:spcPts val="0"/>
              </a:spcAft>
            </a:pPr>
            <a:endParaRPr lang="ru-RU" sz="20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силу пункта 3) части </a:t>
            </a:r>
            <a:r>
              <a:rPr lang="ru-RU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5 статьи 5 </a:t>
            </a: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Федерального закона «О рекламе» в</a:t>
            </a:r>
            <a:r>
              <a:rPr lang="ru-RU" kern="150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рекламе не допускается демонстрация процессов курения и потребления алкогольной продукции.</a:t>
            </a:r>
            <a:endParaRPr lang="ru-RU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675794"/>
            <a:ext cx="9144000" cy="94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Рекламодатель </a:t>
            </a:r>
            <a:r>
              <a:rPr lang="ru-RU" sz="2000" i="1" dirty="0">
                <a:solidFill>
                  <a:schemeClr val="tx1"/>
                </a:solidFill>
              </a:rPr>
              <a:t>(ИП)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и </a:t>
            </a:r>
            <a:r>
              <a:rPr lang="ru-RU" sz="2000" i="1" dirty="0" err="1">
                <a:solidFill>
                  <a:schemeClr val="tx1"/>
                </a:solidFill>
              </a:rPr>
              <a:t>рекламораспространитель</a:t>
            </a:r>
            <a:r>
              <a:rPr lang="ru-RU" sz="2000" i="1" dirty="0">
                <a:solidFill>
                  <a:schemeClr val="tx1"/>
                </a:solidFill>
              </a:rPr>
              <a:t> (ООО «МЕДИА СФЕРА»)</a:t>
            </a:r>
            <a:r>
              <a:rPr lang="ru-RU" sz="2000" i="1" dirty="0" smtClean="0">
                <a:solidFill>
                  <a:schemeClr val="tx1"/>
                </a:solidFill>
              </a:rPr>
              <a:t> привлечены </a:t>
            </a:r>
            <a:r>
              <a:rPr lang="ru-RU" sz="2000" i="1" dirty="0">
                <a:solidFill>
                  <a:schemeClr val="tx1"/>
                </a:solidFill>
              </a:rPr>
              <a:t>к административной ответственности </a:t>
            </a:r>
            <a:r>
              <a:rPr lang="ru-RU" sz="2000" i="1" dirty="0" smtClean="0">
                <a:solidFill>
                  <a:schemeClr val="tx1"/>
                </a:solidFill>
              </a:rPr>
              <a:t>в размере10</a:t>
            </a:r>
            <a:r>
              <a:rPr lang="ru-RU" sz="2000" i="1" dirty="0">
                <a:solidFill>
                  <a:schemeClr val="tx1"/>
                </a:solidFill>
              </a:rPr>
              <a:t> 000 </a:t>
            </a:r>
            <a:r>
              <a:rPr lang="ru-RU" sz="2000" i="1" dirty="0" smtClean="0">
                <a:solidFill>
                  <a:schemeClr val="tx1"/>
                </a:solidFill>
              </a:rPr>
              <a:t>руб. и </a:t>
            </a:r>
            <a:r>
              <a:rPr lang="ru-RU" sz="2000" i="1" dirty="0">
                <a:solidFill>
                  <a:schemeClr val="tx1"/>
                </a:solidFill>
              </a:rPr>
              <a:t>150 000 </a:t>
            </a:r>
            <a:r>
              <a:rPr lang="ru-RU" sz="2000" i="1" dirty="0" smtClean="0">
                <a:solidFill>
                  <a:schemeClr val="tx1"/>
                </a:solidFill>
              </a:rPr>
              <a:t>руб. соответственно.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261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7CB7BF-3225-457A-A7C8-D60F3E9F5C19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26927"/>
              </p:ext>
            </p:extLst>
          </p:nvPr>
        </p:nvGraphicFramePr>
        <p:xfrm>
          <a:off x="267071" y="1196753"/>
          <a:ext cx="8683625" cy="516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17822" y="626588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Вынесено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077" y="6258798"/>
            <a:ext cx="72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625879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542" y="6265887"/>
            <a:ext cx="119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Вынесено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ВЫНЕСЕНО </a:t>
            </a:r>
            <a:r>
              <a:rPr lang="ru-RU" sz="2000" b="1" dirty="0">
                <a:solidFill>
                  <a:schemeClr val="tx1"/>
                </a:solidFill>
              </a:rPr>
              <a:t>И ИСПОЛНЕНО ПОСТАНОВЛЕНИЙ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 НАЛОЖЕНИИ </a:t>
            </a:r>
            <a:r>
              <a:rPr lang="ru-RU" sz="2000" b="1" dirty="0" smtClean="0">
                <a:solidFill>
                  <a:schemeClr val="tx1"/>
                </a:solidFill>
              </a:rPr>
              <a:t>ШТРАФОВ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19108"/>
              </p:ext>
            </p:extLst>
          </p:nvPr>
        </p:nvGraphicFramePr>
        <p:xfrm>
          <a:off x="811898" y="1889986"/>
          <a:ext cx="7294015" cy="465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СУММА </a:t>
            </a:r>
            <a:r>
              <a:rPr lang="ru-RU" b="1" dirty="0">
                <a:solidFill>
                  <a:schemeClr val="tx1"/>
                </a:solidFill>
              </a:rPr>
              <a:t>УПЛАЧЕННЫХ </a:t>
            </a:r>
            <a:r>
              <a:rPr lang="ru-RU" b="1" dirty="0" smtClean="0">
                <a:solidFill>
                  <a:schemeClr val="tx1"/>
                </a:solidFill>
              </a:rPr>
              <a:t>ШТРАФОВ (</a:t>
            </a:r>
            <a:r>
              <a:rPr lang="ru-RU" b="1" dirty="0">
                <a:solidFill>
                  <a:schemeClr val="tx1"/>
                </a:solidFill>
              </a:rPr>
              <a:t>ТЫС. РУБ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44007"/>
              </p:ext>
            </p:extLst>
          </p:nvPr>
        </p:nvGraphicFramePr>
        <p:xfrm>
          <a:off x="-1" y="908714"/>
          <a:ext cx="9144000" cy="5671473"/>
        </p:xfrm>
        <a:graphic>
          <a:graphicData uri="http://schemas.openxmlformats.org/drawingml/2006/table">
            <a:tbl>
              <a:tblPr/>
              <a:tblGrid>
                <a:gridCol w="6353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5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5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Плановых проверок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Внеплановых проверок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Поступило жалоб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Признано обоснованными жалоб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Возбуждено дел об административных правонарушениях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424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Наложено штрафов на сумму, с учетом сниженных судом (млн. руб.)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Сумма уплаченных штрафов (млн. руб.)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Включено лиц в Реестр недобросовестных поставщиков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5997821"/>
              </p:ext>
            </p:extLst>
          </p:nvPr>
        </p:nvGraphicFramePr>
        <p:xfrm>
          <a:off x="0" y="908720"/>
          <a:ext cx="8964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149210"/>
              </p:ext>
            </p:extLst>
          </p:nvPr>
        </p:nvGraphicFramePr>
        <p:xfrm>
          <a:off x="107504" y="980728"/>
          <a:ext cx="8640960" cy="559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3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59581"/>
              </p:ext>
            </p:extLst>
          </p:nvPr>
        </p:nvGraphicFramePr>
        <p:xfrm>
          <a:off x="0" y="1556792"/>
          <a:ext cx="9143999" cy="502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092"/>
                <a:gridCol w="2920155"/>
                <a:gridCol w="3197752"/>
              </a:tblGrid>
              <a:tr h="62339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Федеральный заказчик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Субъект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Муниципальный заказчик</a:t>
                      </a:r>
                    </a:p>
                  </a:txBody>
                  <a:tcPr marL="68580" marR="68580" marT="0" marB="0"/>
                </a:tc>
              </a:tr>
              <a:tr h="43999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Государственное учреждение  –региональное отделение  Фонда  социального страхования Российской Федерации по Удмуртской Республике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Управление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Росреестра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по Удмуртской Республике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ГУП УР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Удмуртавтодор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Минздрав УР и подведомственные учреждения :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Увинская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районная больница,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Воткинская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городская детская больница;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-Первая  Республиканская клиническая больница,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Миндортранс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УР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1) МУП г. Ижевска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Ижводоканал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 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2) Администрация МО «Город Ижевск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3) Администрация МО «город Сарапул» </a:t>
                      </a:r>
                    </a:p>
                    <a:p>
                      <a:pPr marL="0" marR="0" lvl="0" indent="2159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4) Администрация МО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Воткинский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район» </a:t>
                      </a: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5)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Администрация МО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Сарапульский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 район» 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indent="21590"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6) Администрация МО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Шарканский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район»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287" y="787351"/>
            <a:ext cx="9163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Субъекты контроля, в действиях которых нарушения выявлены 2 и более раз: </a:t>
            </a:r>
          </a:p>
        </p:txBody>
      </p:sp>
    </p:spTree>
    <p:extLst>
      <p:ext uri="{BB962C8B-B14F-4D97-AF65-F5344CB8AC3E}">
        <p14:creationId xmlns:p14="http://schemas.microsoft.com/office/powerpoint/2010/main" val="188687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3B784-05D1-4081-93BC-2385633E316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КОНТРОЛЬ В СФЕРЕ РАЗМЕЩЕНИЯ ГОСУДАРСТВЕННЫХ И МУНИЦИПАЛЬНЫХ </a:t>
            </a:r>
            <a:r>
              <a:rPr lang="ru-RU" sz="2000" b="1" dirty="0" smtClean="0">
                <a:solidFill>
                  <a:schemeClr val="tx1"/>
                </a:solidFill>
              </a:rPr>
              <a:t>ЗАКАЗОВ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08907"/>
            <a:ext cx="655214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БУЗ УР 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Увинская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 Министерства здравоохранения Удмуртской Республики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6288"/>
            <a:ext cx="360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Проводит электронный аукцион </a:t>
            </a:r>
            <a:r>
              <a:rPr lang="ru-RU" dirty="0"/>
              <a:t>на поставку перчаток смотровых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621" y="2632399"/>
            <a:ext cx="360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 </a:t>
            </a:r>
            <a:r>
              <a:rPr lang="ru-RU" dirty="0"/>
              <a:t>показатель товара </a:t>
            </a:r>
            <a:r>
              <a:rPr lang="ru-RU" dirty="0" smtClean="0"/>
              <a:t>из технологи-</a:t>
            </a:r>
            <a:r>
              <a:rPr lang="ru-RU" dirty="0" err="1" smtClean="0"/>
              <a:t>ческого</a:t>
            </a:r>
            <a:r>
              <a:rPr lang="ru-RU" b="1" dirty="0" smtClean="0"/>
              <a:t> </a:t>
            </a:r>
            <a:r>
              <a:rPr lang="ru-RU" dirty="0" smtClean="0"/>
              <a:t>стандарта компании </a:t>
            </a:r>
            <a:r>
              <a:rPr lang="ru-RU" dirty="0"/>
              <a:t>США, что не предусмотрено законом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41114" y="3218336"/>
            <a:ext cx="719499" cy="25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229200"/>
            <a:ext cx="9144000" cy="135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</a:rPr>
              <a:t>Заказчику было выдано предписание об устранении выявленного нарушения, путем внесения изменений в документацию. Предписание исполнено в установленный срок, должностное лицо было привлечено к административной ответственности в виде </a:t>
            </a:r>
            <a:r>
              <a:rPr lang="ru-RU" sz="2000" i="1" dirty="0" smtClean="0">
                <a:solidFill>
                  <a:schemeClr val="tx1"/>
                </a:solidFill>
              </a:rPr>
              <a:t>штрафа </a:t>
            </a:r>
            <a:endParaRPr lang="ru-RU" sz="2000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1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D560F2-D480-43E5-B0D7-44041A21E41C}"/>
              </a:ext>
            </a:extLst>
          </p:cNvPr>
          <p:cNvSpPr txBox="1"/>
          <p:nvPr/>
        </p:nvSpPr>
        <p:spPr>
          <a:xfrm>
            <a:off x="-18256" y="935432"/>
            <a:ext cx="9180512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недобросовестных поставщиков: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616ADC-5232-43A8-B086-13A489539CDD}"/>
              </a:ext>
            </a:extLst>
          </p:cNvPr>
          <p:cNvSpPr txBox="1"/>
          <p:nvPr/>
        </p:nvSpPr>
        <p:spPr>
          <a:xfrm>
            <a:off x="-29081" y="4222249"/>
            <a:ext cx="9180512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неоднократно (за 2017 год):</a:t>
            </a:r>
            <a:endParaRPr lang="ru-RU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44547368"/>
              </p:ext>
            </p:extLst>
          </p:nvPr>
        </p:nvGraphicFramePr>
        <p:xfrm>
          <a:off x="1293685" y="984982"/>
          <a:ext cx="6534980" cy="31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13353"/>
              </p:ext>
            </p:extLst>
          </p:nvPr>
        </p:nvGraphicFramePr>
        <p:xfrm>
          <a:off x="0" y="4674052"/>
          <a:ext cx="9144000" cy="190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</a:rPr>
                        <a:t>Продоптторг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» (ИНН: 1832121224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 поставка продуктов питания (19)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ООО «Компания Велес-Строй» (ИНН: 1655265955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 поставка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изделий медицинского назначения (3)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ООО «Новик-ЛТД»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(ИНН: </a:t>
                      </a:r>
                      <a:r>
                        <a:rPr lang="ru-RU" sz="2000" dirty="0" smtClean="0"/>
                        <a:t>7722307393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) –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поставка расходных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материалов для оргтехники (2)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ВЕДЕНИЕ РЕЕСТРА НЕДОБРОСОВЕСТНЫХ </a:t>
            </a:r>
            <a:r>
              <a:rPr lang="ru-RU" sz="2000" b="1" dirty="0" smtClean="0">
                <a:solidFill>
                  <a:schemeClr val="tx1"/>
                </a:solidFill>
              </a:rPr>
              <a:t>ПОСТАВЩИКОВ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93CDDA-C0CA-4E5B-A77C-21A032C2C9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ОСНОВНЫЕ ПРИЧИНЫ ОТКАЗА ВО ВКЛЮЧЕНИИ В РНП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2736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неисполнение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заказчиком условий контракта в полном 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объеме; </a:t>
            </a: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несоблюдение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заказчиком порядка расторжения 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контракта; </a:t>
            </a: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расторжение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контракта по истечении срока его действия; </a:t>
            </a:r>
            <a:endParaRPr lang="ru-RU" sz="28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обстоятельств, объективно препятствующих заключению контракта; </a:t>
            </a:r>
            <a:endParaRPr lang="ru-RU" sz="28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наличие </a:t>
            </a:r>
            <a:r>
              <a:rPr lang="ru-RU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обстоятельств непреодолимой силы</a:t>
            </a:r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796" y="3717032"/>
            <a:ext cx="838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Главой Удмуртской Республики А.В. </a:t>
            </a:r>
            <a:r>
              <a:rPr lang="ru-RU" sz="2000" dirty="0" err="1"/>
              <a:t>Бречаловым</a:t>
            </a:r>
            <a:r>
              <a:rPr lang="ru-RU" sz="2000" dirty="0"/>
              <a:t> и руководителем ФАС России И.Ю. </a:t>
            </a:r>
            <a:r>
              <a:rPr lang="ru-RU" sz="2000" dirty="0" smtClean="0"/>
              <a:t>Артемьевым</a:t>
            </a:r>
            <a:r>
              <a:rPr lang="ru-RU" sz="2000" dirty="0"/>
              <a:t> </a:t>
            </a:r>
            <a:r>
              <a:rPr lang="ru-RU" sz="2000" dirty="0" smtClean="0"/>
              <a:t>утвержден </a:t>
            </a:r>
            <a:r>
              <a:rPr lang="ru-RU" sz="2000" dirty="0"/>
              <a:t>План мероприятий по реализации Соглашения о взаимодействии между ФАС России и Правительством Удмуртской Республики на 2018 год.</a:t>
            </a:r>
          </a:p>
          <a:p>
            <a:endParaRPr lang="ru-RU" sz="2000" dirty="0" smtClean="0"/>
          </a:p>
          <a:p>
            <a:r>
              <a:rPr lang="ru-RU" sz="2000" dirty="0" smtClean="0"/>
              <a:t>Исполнение </a:t>
            </a:r>
            <a:r>
              <a:rPr lang="ru-RU" sz="2000" dirty="0"/>
              <a:t>Плана мероприятий является общей задачей органов исполнительной власти Удмуртской Республики и Удмуртского УФАС России.</a:t>
            </a:r>
          </a:p>
        </p:txBody>
      </p:sp>
      <p:pic>
        <p:nvPicPr>
          <p:cNvPr id="2050" name="Picture 2" descr="C:\Users\Vasiliy\Desktop\open-uri20171117-18392-1bcta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4176465" cy="2267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НАПРАВЛЕНИЯ И ЗАДАЧИ НА 2018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273984"/>
            <a:ext cx="3923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Соглашение о взаимодействии между Федеральной антимонопольной службой и Правительством Удмуртской Республики</a:t>
            </a:r>
            <a:r>
              <a:rPr lang="ru-RU" sz="2000" dirty="0" smtClean="0"/>
              <a:t> </a:t>
            </a:r>
            <a:r>
              <a:rPr lang="ru-RU" sz="2000" dirty="0"/>
              <a:t>№ </a:t>
            </a:r>
            <a:r>
              <a:rPr lang="ru-RU" sz="2000" dirty="0" smtClean="0"/>
              <a:t>09-85/АБ-434/69 (от 04.10.2017г.)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Указом Президента Российской Федерации от 21.12.2017 № 618 «Об основных направлениях государственной политики по развитию конкуренции» утвержден Национальный план развития конкуренции в Российской Федерации на 2018-2020 годы.</a:t>
            </a:r>
          </a:p>
          <a:p>
            <a:pPr algn="ctr"/>
            <a:endParaRPr lang="ru-RU" dirty="0"/>
          </a:p>
          <a:p>
            <a:r>
              <a:rPr lang="ru-RU" dirty="0" smtClean="0"/>
              <a:t>Пункт 7 </a:t>
            </a:r>
            <a:r>
              <a:rPr lang="ru-RU" dirty="0"/>
              <a:t>Указа Президента Российской </a:t>
            </a:r>
            <a:r>
              <a:rPr lang="ru-RU" dirty="0" smtClean="0"/>
              <a:t>Федерации: </a:t>
            </a:r>
          </a:p>
          <a:p>
            <a:r>
              <a:rPr lang="ru-RU" dirty="0" smtClean="0"/>
              <a:t>Высшим </a:t>
            </a:r>
            <a:r>
              <a:rPr lang="ru-RU" dirty="0"/>
              <a:t>должностным лицам (руководителям высших исполнительных органов государственной власти) субъектов Российской Федерации активизировать работу по развитию конкуренции в субъектах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НАПРАВЛЕНИЯ И ЗАДАЧИ НА 2018 </a:t>
            </a:r>
            <a:r>
              <a:rPr lang="ru-RU" b="1" dirty="0" smtClean="0">
                <a:solidFill>
                  <a:schemeClr val="tx1"/>
                </a:solidFill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D560F2-D480-43E5-B0D7-44041A21E41C}"/>
              </a:ext>
            </a:extLst>
          </p:cNvPr>
          <p:cNvSpPr txBox="1"/>
          <p:nvPr/>
        </p:nvSpPr>
        <p:spPr>
          <a:xfrm>
            <a:off x="-18256" y="1124744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9512" y="1480429"/>
            <a:ext cx="864096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0" marR="0" lvl="0" indent="-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1.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повышение удовлетворенности потребителей за счет расширения ассортимента товаров, работ, услуг, повышения их качества и снижения цен;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повышение экономической эффективности и конкурентоспособности хозяйствующих субъектов, в том числе за счет обеспечения равного доступа к товарам и услугам субъектов естественных монополий и государственным услугам, необходимым для ведения предпринимательской деятельности, стимулирования инновационной активности хозяйствующих субъектов, повышения доли наукоемких товаров и услуг в структуре производства, развития рынков высокотехнологичной продукции;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900" dirty="0" smtClean="0">
                <a:latin typeface="+mj-lt"/>
                <a:ea typeface="SimSun" pitchFamily="2" charset="-122"/>
                <a:cs typeface="Times New Roman" pitchFamily="18" charset="0"/>
              </a:rPr>
              <a:t>3. </a:t>
            </a:r>
            <a:r>
              <a:rPr kumimoji="0" lang="ru-RU" altLang="zh-CN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стабильный рост и развитие многоукладной экономики, развитие технологий, снижение издержек в масштабе национальной экономики, снижение социальной напряженности в обществе, обеспечение национальной безопасности.</a:t>
            </a:r>
            <a:endParaRPr kumimoji="0" lang="ru-RU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D560F2-D480-43E5-B0D7-44041A21E41C}"/>
              </a:ext>
            </a:extLst>
          </p:cNvPr>
          <p:cNvSpPr txBox="1"/>
          <p:nvPr/>
        </p:nvSpPr>
        <p:spPr>
          <a:xfrm>
            <a:off x="-18256" y="1120070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ПРИРИТЕТНЫХ ОТРАСЛЕЙ (СФЕР):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536" y="1772816"/>
            <a:ext cx="874846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>
                <a:latin typeface="+mj-lt"/>
              </a:rPr>
              <a:t>1. Рынок социальных услуг</a:t>
            </a:r>
          </a:p>
          <a:p>
            <a:r>
              <a:rPr lang="ru-RU" sz="2200" dirty="0" smtClean="0">
                <a:latin typeface="+mj-lt"/>
              </a:rPr>
              <a:t>2. Агропромышленный комплекс</a:t>
            </a:r>
          </a:p>
          <a:p>
            <a:r>
              <a:rPr lang="ru-RU" sz="2200" dirty="0" smtClean="0">
                <a:latin typeface="+mj-lt"/>
              </a:rPr>
              <a:t>3. Дорожное строительство</a:t>
            </a:r>
          </a:p>
          <a:p>
            <a:r>
              <a:rPr lang="ru-RU" sz="2200" dirty="0" smtClean="0">
                <a:latin typeface="+mj-lt"/>
              </a:rPr>
              <a:t>4. Телекоммуникации</a:t>
            </a:r>
          </a:p>
          <a:p>
            <a:r>
              <a:rPr lang="ru-RU" sz="2200" dirty="0" smtClean="0">
                <a:latin typeface="+mj-lt"/>
              </a:rPr>
              <a:t>5. Информационные технологии</a:t>
            </a:r>
          </a:p>
          <a:p>
            <a:r>
              <a:rPr lang="ru-RU" sz="2200" dirty="0" smtClean="0">
                <a:latin typeface="+mj-lt"/>
              </a:rPr>
              <a:t>6. Жилищно-коммунальное хозяйство, в том числе теплоснабжение, водоснабжение, водоотведение</a:t>
            </a:r>
          </a:p>
          <a:p>
            <a:r>
              <a:rPr lang="ru-RU" sz="2200" dirty="0" smtClean="0">
                <a:latin typeface="+mj-lt"/>
              </a:rPr>
              <a:t>7. Газоснабжение</a:t>
            </a:r>
          </a:p>
          <a:p>
            <a:r>
              <a:rPr lang="ru-RU" sz="2200" dirty="0" smtClean="0">
                <a:latin typeface="+mj-lt"/>
              </a:rPr>
              <a:t>8. Нефть и нефтепродукты</a:t>
            </a:r>
          </a:p>
          <a:p>
            <a:r>
              <a:rPr lang="ru-RU" sz="2200" dirty="0" smtClean="0">
                <a:latin typeface="+mj-lt"/>
              </a:rPr>
              <a:t>9.Сфера естественных монополий</a:t>
            </a:r>
          </a:p>
          <a:p>
            <a:r>
              <a:rPr lang="ru-RU" sz="2200" dirty="0" smtClean="0">
                <a:latin typeface="+mj-lt"/>
              </a:rPr>
              <a:t>10. Транспортные услуги</a:t>
            </a:r>
          </a:p>
          <a:p>
            <a:r>
              <a:rPr lang="ru-RU" sz="2200" dirty="0" smtClean="0">
                <a:latin typeface="+mj-lt"/>
              </a:rPr>
              <a:t>11. Промышленность</a:t>
            </a:r>
          </a:p>
          <a:p>
            <a:r>
              <a:rPr lang="ru-RU" sz="2200" dirty="0" smtClean="0">
                <a:latin typeface="+mj-lt"/>
              </a:rPr>
              <a:t>12. Финансовые рынки</a:t>
            </a:r>
            <a:endParaRPr lang="ru-RU" sz="2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8C7D50-3256-4503-9300-8A23EE1BEFB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D560F2-D480-43E5-B0D7-44041A21E41C}"/>
              </a:ext>
            </a:extLst>
          </p:cNvPr>
          <p:cNvSpPr txBox="1"/>
          <p:nvPr/>
        </p:nvSpPr>
        <p:spPr>
          <a:xfrm>
            <a:off x="-18256" y="1124744"/>
            <a:ext cx="9180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23528" y="1772816"/>
            <a:ext cx="882047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ru-RU" dirty="0" smtClean="0"/>
              <a:t>1. Снижение доли государства в экономике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r>
              <a:rPr lang="ru-RU" dirty="0" smtClean="0"/>
              <a:t>2. Поощрение частной инициативы</a:t>
            </a:r>
          </a:p>
          <a:p>
            <a:endParaRPr lang="ru-RU" sz="2000" dirty="0" smtClean="0"/>
          </a:p>
          <a:p>
            <a:r>
              <a:rPr lang="ru-RU" dirty="0" smtClean="0"/>
              <a:t>3. Поддержка малого бизнеса</a:t>
            </a:r>
          </a:p>
          <a:p>
            <a:endParaRPr lang="ru-RU" sz="2000" dirty="0" smtClean="0"/>
          </a:p>
          <a:p>
            <a:r>
              <a:rPr lang="ru-RU" dirty="0" smtClean="0"/>
              <a:t>4. Повышение уровня благосостояния граждан</a:t>
            </a:r>
          </a:p>
          <a:p>
            <a:endParaRPr lang="ru-RU" sz="2000" dirty="0" smtClean="0"/>
          </a:p>
          <a:p>
            <a:r>
              <a:rPr lang="ru-RU" dirty="0" smtClean="0"/>
              <a:t>5. Снятие административных барьеров</a:t>
            </a:r>
          </a:p>
          <a:p>
            <a:endParaRPr lang="ru-RU" sz="2000" dirty="0" smtClean="0"/>
          </a:p>
          <a:p>
            <a:r>
              <a:rPr lang="ru-RU" dirty="0" smtClean="0"/>
              <a:t>6. Улучшение инвестиционного климата</a:t>
            </a:r>
          </a:p>
          <a:p>
            <a:endParaRPr lang="ru-RU" sz="2000" dirty="0" smtClean="0"/>
          </a:p>
          <a:p>
            <a:r>
              <a:rPr lang="ru-RU" dirty="0" smtClean="0"/>
              <a:t>7. Развитие и рост российской экономики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НАЦИОНАЛЬНЫЙ ПЛАН РАЗВИТИЯ </a:t>
            </a:r>
            <a:r>
              <a:rPr lang="ru-RU" b="1" dirty="0" smtClean="0">
                <a:solidFill>
                  <a:schemeClr val="tx1"/>
                </a:solidFill>
              </a:rPr>
              <a:t>КОНКУРЕНЦИИ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5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9BA08A4A-F8FC-47BF-8A30-6F90834F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906467"/>
            <a:ext cx="63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СПАСИБО ЗА ВНИМАНИЕ!</a:t>
            </a: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2D2D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kumimoji="0" lang="ru-RU" sz="2000" b="1" i="0" u="none" strike="noStrike" kern="1200" cap="none" spc="50" normalizeH="0" baseline="0" noProof="0" dirty="0">
              <a:ln w="11430"/>
              <a:solidFill>
                <a:srgbClr val="2D2D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16498F07-A992-4C8C-B40B-2717AAA2CFF4}"/>
              </a:ext>
            </a:extLst>
          </p:cNvPr>
          <p:cNvGrpSpPr/>
          <p:nvPr/>
        </p:nvGrpSpPr>
        <p:grpSpPr>
          <a:xfrm>
            <a:off x="0" y="3861444"/>
            <a:ext cx="4932040" cy="2206352"/>
            <a:chOff x="0" y="4290897"/>
            <a:chExt cx="4932040" cy="2206352"/>
          </a:xfrm>
        </p:grpSpPr>
        <p:pic>
          <p:nvPicPr>
            <p:cNvPr id="22" name="Picture 5" descr="FAS-logo-color.jpg">
              <a:extLst>
                <a:ext uri="{FF2B5EF4-FFF2-40B4-BE49-F238E27FC236}">
                  <a16:creationId xmlns:a16="http://schemas.microsoft.com/office/drawing/2014/main" xmlns="" id="{BAAB005C-A856-4B8F-9540-9A1FCDCD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11" y="4290897"/>
              <a:ext cx="577884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14098_427100966728_20531316728_5146316_6182604_n.jpg">
              <a:extLst>
                <a:ext uri="{FF2B5EF4-FFF2-40B4-BE49-F238E27FC236}">
                  <a16:creationId xmlns:a16="http://schemas.microsoft.com/office/drawing/2014/main" xmlns="" id="{8139E53E-8423-40F4-95AD-73417646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10" y="5129097"/>
              <a:ext cx="57788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 descr="twitter_newbird_blue.png">
              <a:extLst>
                <a:ext uri="{FF2B5EF4-FFF2-40B4-BE49-F238E27FC236}">
                  <a16:creationId xmlns:a16="http://schemas.microsoft.com/office/drawing/2014/main" xmlns="" id="{616E7F99-7C2D-4B62-BD85-0E6FBEE08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659049"/>
              <a:ext cx="90810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8">
              <a:extLst>
                <a:ext uri="{FF2B5EF4-FFF2-40B4-BE49-F238E27FC236}">
                  <a16:creationId xmlns:a16="http://schemas.microsoft.com/office/drawing/2014/main" xmlns="" id="{DA4A84C1-3BEB-4DEC-9554-99C8572D0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910" y="4367097"/>
              <a:ext cx="36086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udmurtia.fas.gov.ru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xmlns="" id="{4E79A300-93BD-4FB3-8E93-58C383291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000" y="5085184"/>
              <a:ext cx="40020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fb.com/</a:t>
              </a:r>
              <a:r>
                <a:rPr lang="en-US" sz="3000" dirty="0" err="1">
                  <a:solidFill>
                    <a:srgbClr val="333399"/>
                  </a:solidFill>
                </a:rPr>
                <a:t>udm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ufas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xmlns="" id="{B7A3CDC0-11A1-41B4-BCB4-F544CACC8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5805264"/>
              <a:ext cx="377372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twitter.com/ufas18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36F592C-DBF2-4791-A49A-64D855DAE127}"/>
              </a:ext>
            </a:extLst>
          </p:cNvPr>
          <p:cNvGrpSpPr/>
          <p:nvPr/>
        </p:nvGrpSpPr>
        <p:grpSpPr>
          <a:xfrm>
            <a:off x="4572000" y="3845451"/>
            <a:ext cx="4896544" cy="2155676"/>
            <a:chOff x="1475656" y="4221088"/>
            <a:chExt cx="4896544" cy="2155676"/>
          </a:xfrm>
        </p:grpSpPr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xmlns="" id="{A56CAAFF-D104-43C7-8D51-9B85998C2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5013176"/>
              <a:ext cx="774700" cy="714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" name="Picture 4" descr="http://www.kumasoftware.com/images/iconos/iconos-phone.png">
              <a:extLst>
                <a:ext uri="{FF2B5EF4-FFF2-40B4-BE49-F238E27FC236}">
                  <a16:creationId xmlns:a16="http://schemas.microsoft.com/office/drawing/2014/main" xmlns="" id="{0E147E19-1C92-4F3D-8204-A3A73ADD2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664" y="5805264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xmlns="" id="{3D7AF78B-4FB7-4ECC-8F36-24DB1716B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013176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to18@fas.gov.ru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xmlns="" id="{231CEC9D-F20C-45F5-9323-73BBB15B8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5805264"/>
              <a:ext cx="3773487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+7 (3412) 57-22-50</a:t>
              </a:r>
            </a:p>
          </p:txBody>
        </p:sp>
        <p:pic>
          <p:nvPicPr>
            <p:cNvPr id="34" name="Рисунок 33" descr="vkontakte.png">
              <a:extLst>
                <a:ext uri="{FF2B5EF4-FFF2-40B4-BE49-F238E27FC236}">
                  <a16:creationId xmlns:a16="http://schemas.microsoft.com/office/drawing/2014/main" xmlns="" id="{BA2C5A73-ECFB-4EC5-A654-F7ED5C9C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656" y="4221088"/>
              <a:ext cx="732528" cy="73252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7EBF9B1-9925-4E3B-97BC-8D407BD83D55}"/>
                </a:ext>
              </a:extLst>
            </p:cNvPr>
            <p:cNvSpPr txBox="1"/>
            <p:nvPr/>
          </p:nvSpPr>
          <p:spPr>
            <a:xfrm>
              <a:off x="2411760" y="4293096"/>
              <a:ext cx="39604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vk.com/ufas18</a:t>
              </a:r>
              <a:endPara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8622339-9EDE-424B-9A51-5DB52CDD78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46" y="922602"/>
            <a:ext cx="1832450" cy="19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CDB4E9-ED68-4B30-A903-5B261C970A0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432996"/>
              </p:ext>
            </p:extLst>
          </p:nvPr>
        </p:nvGraphicFramePr>
        <p:xfrm>
          <a:off x="28065" y="1187671"/>
          <a:ext cx="9324528" cy="538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ПОСТУПИЛО ЗАЯВЛЕНИЙ ПО ПРИЗНАКАМ НАРУШЕНИЯ АНТИМОНОПОЛЬНОГО ЗАКОНОДАТЕЛЬСТВА, ЗАКОНОДАТЕЛЬСТВА О ЕСТЕСТВЕННЫХ </a:t>
            </a:r>
            <a:r>
              <a:rPr lang="ru-RU" sz="1600" b="1" dirty="0" smtClean="0">
                <a:solidFill>
                  <a:schemeClr val="tx1"/>
                </a:solidFill>
              </a:rPr>
              <a:t>МОНОПОЛИЯХ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881C7A-A84A-4CC3-93B7-4E870B2F2D8F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552613"/>
              </p:ext>
            </p:extLst>
          </p:nvPr>
        </p:nvGraphicFramePr>
        <p:xfrm>
          <a:off x="-12770" y="1268761"/>
          <a:ext cx="8964488" cy="538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КОЛИЧЕСТВО ДЕЛ, ВОЗБУЖДЕННЫХ ПО ПРИЗНАКАМ НАРУШЕНИЯ </a:t>
            </a:r>
            <a:r>
              <a:rPr lang="ru-RU" sz="18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АНТИМОНОПОЛЬНОГО ЗАКОНОДАТЕЛЬСТВА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881C7A-A84A-4CC3-93B7-4E870B2F2D8F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068" name="Диаграмма 2067"/>
          <p:cNvGraphicFramePr/>
          <p:nvPr>
            <p:extLst>
              <p:ext uri="{D42A27DB-BD31-4B8C-83A1-F6EECF244321}">
                <p14:modId xmlns:p14="http://schemas.microsoft.com/office/powerpoint/2010/main" val="4092824080"/>
              </p:ext>
            </p:extLst>
          </p:nvPr>
        </p:nvGraphicFramePr>
        <p:xfrm>
          <a:off x="65320" y="1268761"/>
          <a:ext cx="88991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9" name="Прямоугольник 2068"/>
          <p:cNvSpPr/>
          <p:nvPr/>
        </p:nvSpPr>
        <p:spPr>
          <a:xfrm>
            <a:off x="144016" y="587727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*</a:t>
            </a:r>
            <a:r>
              <a:rPr lang="ru-RU" sz="1700" dirty="0"/>
              <a:t>газ, банковские услуги, ж/д транспорт, воздушный транспорт, химическая промышленность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КОЛИЧЕСТВО ДЕЛ, ВОЗБУЖДЕННЫХ ПО ПРИЗНАКАМ НАРУШЕНИЯ АНТИМОНОПОЛЬНОГО ЗАКОНОДАТЕЛЬСТВА ПО СФЕРАМ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ЗЛОУПОТРЕБЛЕНИЕ ХОЗЯЙСТВУЮЩИМИ СУБЪЕКТАМИ ДОМИНИРУЮЩИМ ПОЛОЖЕНИЕМ НА РЫНКЕ (СТАТЬЯ 10)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34319"/>
              </p:ext>
            </p:extLst>
          </p:nvPr>
        </p:nvGraphicFramePr>
        <p:xfrm>
          <a:off x="0" y="908720"/>
          <a:ext cx="9143999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091">
                  <a:extLst>
                    <a:ext uri="{9D8B030D-6E8A-4147-A177-3AD203B41FA5}">
                      <a16:colId xmlns:a16="http://schemas.microsoft.com/office/drawing/2014/main" xmlns="" val="1907692277"/>
                    </a:ext>
                  </a:extLst>
                </a:gridCol>
                <a:gridCol w="2944091">
                  <a:extLst>
                    <a:ext uri="{9D8B030D-6E8A-4147-A177-3AD203B41FA5}">
                      <a16:colId xmlns:a16="http://schemas.microsoft.com/office/drawing/2014/main" xmlns="" val="2131129797"/>
                    </a:ext>
                  </a:extLst>
                </a:gridCol>
                <a:gridCol w="3255817">
                  <a:extLst>
                    <a:ext uri="{9D8B030D-6E8A-4147-A177-3AD203B41FA5}">
                      <a16:colId xmlns:a16="http://schemas.microsoft.com/office/drawing/2014/main" xmlns="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12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06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78478"/>
            <a:ext cx="4265079" cy="23042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Занимает доминирующее положение на рынке теплоснабжения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EDD7B4-911C-4D00-848F-4295729954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540568" y="994558"/>
            <a:ext cx="3633614" cy="269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МУП «</a:t>
            </a:r>
            <a:r>
              <a:rPr lang="ru-RU" dirty="0" err="1">
                <a:solidFill>
                  <a:schemeClr val="tx1"/>
                </a:solidFill>
              </a:rPr>
              <a:t>Кизнерский</a:t>
            </a:r>
            <a:r>
              <a:rPr lang="ru-RU" dirty="0">
                <a:solidFill>
                  <a:schemeClr val="tx1"/>
                </a:solidFill>
              </a:rPr>
              <a:t> коммунальный комплекс»</a:t>
            </a:r>
          </a:p>
        </p:txBody>
      </p:sp>
      <p:sp>
        <p:nvSpPr>
          <p:cNvPr id="35" name="Овал 34"/>
          <p:cNvSpPr/>
          <p:nvPr/>
        </p:nvSpPr>
        <p:spPr>
          <a:xfrm>
            <a:off x="5724128" y="980728"/>
            <a:ext cx="3952294" cy="27053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АО «</a:t>
            </a:r>
            <a:r>
              <a:rPr lang="ru-RU" dirty="0" err="1" smtClean="0">
                <a:solidFill>
                  <a:schemeClr val="tx1"/>
                </a:solidFill>
              </a:rPr>
              <a:t>Россельхозбанк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259598" y="1019246"/>
            <a:ext cx="4616658" cy="1567143"/>
          </a:xfrm>
          <a:prstGeom prst="rightArrow">
            <a:avLst>
              <a:gd name="adj1" fmla="val 6554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 ПРЕСТУПИЛ К ПОСТАВКЕ ТЕПЛОВОЙ ЭНЕРГИИ С НАЧАЛОМ ОТОПИТЕЛЬНОГО СЕЗОНА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130676">
            <a:off x="5115343" y="3113399"/>
            <a:ext cx="3863140" cy="2371527"/>
          </a:xfrm>
          <a:prstGeom prst="downArrow">
            <a:avLst>
              <a:gd name="adj1" fmla="val 71128"/>
              <a:gd name="adj2" fmla="val 48931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МОЖЕТ ОКАЗЫВАТЬ УСЛУГИ СВОИМ КЛИЕНТАМ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ПРИМЕР </a:t>
            </a:r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ЗЛОУПОТРЕБЛЕНИЯ ХОЗЯЙСТВУЮЩИМ СУБЪЕКТОМ </a:t>
            </a:r>
            <a:r>
              <a:rPr lang="ru-RU" sz="2000" b="1" spc="50" dirty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ДОМИНИРУЮЩИМ ПОЛОЖЕНИЕМ НА РЫНКЕ (СТАТЬЯ 10)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9144000" cy="6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/>
                </a:solidFill>
              </a:rPr>
              <a:t>Предприятие и виновное должностное лицо привлечены к административной ответственности в виде штрафов в размере 300 000 рублей и 15 000 рублей.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EBFAE-4FD7-46BE-908C-87E706078C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СОГЛАШЕНИЙ ХОЗЯЙСТВУЮЩИХ СУБЪЕКТОВ, ОГРАНИЧИВАЮЩИХ КОНКУРЕНЦИЮ (</a:t>
            </a:r>
            <a:r>
              <a:rPr lang="ru-RU" sz="2000" b="1" spc="50" dirty="0" smtClean="0">
                <a:ln w="11430"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СТАТЬЯ 11)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36377"/>
              </p:ext>
            </p:extLst>
          </p:nvPr>
        </p:nvGraphicFramePr>
        <p:xfrm>
          <a:off x="0" y="908720"/>
          <a:ext cx="9144000" cy="567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xmlns="" val="1907692277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213112979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4140334979"/>
                    </a:ext>
                  </a:extLst>
                </a:gridCol>
              </a:tblGrid>
              <a:tr h="3524857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Возбуждено дел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выявленных нарушений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8139359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9959297"/>
                  </a:ext>
                </a:extLst>
              </a:tr>
              <a:tr h="1073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995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673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19257</TotalTime>
  <Words>2035</Words>
  <Application>Microsoft Office PowerPoint</Application>
  <PresentationFormat>Экран (4:3)</PresentationFormat>
  <Paragraphs>371</Paragraphs>
  <Slides>39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SimSun</vt:lpstr>
      <vt:lpstr>Arial</vt:lpstr>
      <vt:lpstr>Calibri</vt:lpstr>
      <vt:lpstr>Cambria</vt:lpstr>
      <vt:lpstr>Constantia</vt:lpstr>
      <vt:lpstr>Mangal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Чермакова Мария Александровна</cp:lastModifiedBy>
  <cp:revision>1896</cp:revision>
  <cp:lastPrinted>2018-04-12T12:28:42Z</cp:lastPrinted>
  <dcterms:created xsi:type="dcterms:W3CDTF">2011-08-24T07:02:51Z</dcterms:created>
  <dcterms:modified xsi:type="dcterms:W3CDTF">2018-04-12T12:38:08Z</dcterms:modified>
</cp:coreProperties>
</file>