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rawings/drawing2.xml" ContentType="application/vnd.openxmlformats-officedocument.drawingml.chartshapes+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charts/chart17.xml" ContentType="application/vnd.openxmlformats-officedocument.drawingml.char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charts/chart13.xml" ContentType="application/vnd.openxmlformats-officedocument.drawingml.chart+xml"/>
  <Override PartName="/ppt/charts/chart24.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harts/chart7.xml" ContentType="application/vnd.openxmlformats-officedocument.drawingml.chart+xml"/>
  <Override PartName="/ppt/charts/chart2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charts/chart18.xml" ContentType="application/vnd.openxmlformats-officedocument.drawingml.char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charts/chart16.xml" ContentType="application/vnd.openxmlformats-officedocument.drawingml.chart+xml"/>
  <Default Extension="jpeg" ContentType="image/jpeg"/>
  <Override PartName="/ppt/charts/chart25.xml" ContentType="application/vnd.openxmlformats-officedocument.drawingml.char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charts/chart14.xml" ContentType="application/vnd.openxmlformats-officedocument.drawingml.chart+xml"/>
  <Override PartName="/ppt/charts/chart23.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charts/chart8.xml" ContentType="application/vnd.openxmlformats-officedocument.drawingml.chart+xml"/>
  <Override PartName="/ppt/charts/chart12.xml" ContentType="application/vnd.openxmlformats-officedocument.drawingml.chart+xml"/>
  <Override PartName="/ppt/charts/chart21.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charts/chart19.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charts/chart26.xml" ContentType="application/vnd.openxmlformats-officedocument.drawingml.char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charts/chart15.xml" ContentType="application/vnd.openxmlformats-officedocument.drawingml.char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Lst>
  <p:notesMasterIdLst>
    <p:notesMasterId r:id="rId26"/>
  </p:notesMasterIdLst>
  <p:handoutMasterIdLst>
    <p:handoutMasterId r:id="rId27"/>
  </p:handoutMasterIdLst>
  <p:sldIdLst>
    <p:sldId id="256" r:id="rId5"/>
    <p:sldId id="283" r:id="rId6"/>
    <p:sldId id="301" r:id="rId7"/>
    <p:sldId id="279" r:id="rId8"/>
    <p:sldId id="280" r:id="rId9"/>
    <p:sldId id="281" r:id="rId10"/>
    <p:sldId id="282" r:id="rId11"/>
    <p:sldId id="293" r:id="rId12"/>
    <p:sldId id="294" r:id="rId13"/>
    <p:sldId id="295" r:id="rId14"/>
    <p:sldId id="296" r:id="rId15"/>
    <p:sldId id="297" r:id="rId16"/>
    <p:sldId id="284" r:id="rId17"/>
    <p:sldId id="285" r:id="rId18"/>
    <p:sldId id="300" r:id="rId19"/>
    <p:sldId id="292" r:id="rId20"/>
    <p:sldId id="298" r:id="rId21"/>
    <p:sldId id="291" r:id="rId22"/>
    <p:sldId id="287" r:id="rId23"/>
    <p:sldId id="289" r:id="rId24"/>
    <p:sldId id="276" r:id="rId25"/>
  </p:sldIdLst>
  <p:sldSz cx="9144000" cy="6858000" type="screen4x3"/>
  <p:notesSz cx="6797675" cy="9929813"/>
  <p:defaultTextStyle>
    <a:defPPr>
      <a:defRPr lang="en-GB"/>
    </a:defPPr>
    <a:lvl1pPr algn="l" defTabSz="449263" rtl="0" fontAlgn="base">
      <a:spcBef>
        <a:spcPct val="0"/>
      </a:spcBef>
      <a:spcAft>
        <a:spcPct val="0"/>
      </a:spcAft>
      <a:defRPr sz="2400" kern="1200">
        <a:solidFill>
          <a:schemeClr val="bg1"/>
        </a:solidFill>
        <a:latin typeface="Arial" pitchFamily="34" charset="0"/>
        <a:ea typeface="ＭＳ Ｐゴシック"/>
        <a:cs typeface="ＭＳ Ｐゴシック"/>
      </a:defRPr>
    </a:lvl1pPr>
    <a:lvl2pPr marL="742950" indent="-285750" algn="l" defTabSz="449263" rtl="0" fontAlgn="base">
      <a:spcBef>
        <a:spcPct val="0"/>
      </a:spcBef>
      <a:spcAft>
        <a:spcPct val="0"/>
      </a:spcAft>
      <a:defRPr sz="2400" kern="1200">
        <a:solidFill>
          <a:schemeClr val="bg1"/>
        </a:solidFill>
        <a:latin typeface="Arial" pitchFamily="34" charset="0"/>
        <a:ea typeface="ＭＳ Ｐゴシック"/>
        <a:cs typeface="ＭＳ Ｐゴシック"/>
      </a:defRPr>
    </a:lvl2pPr>
    <a:lvl3pPr marL="1143000" indent="-228600" algn="l" defTabSz="449263" rtl="0" fontAlgn="base">
      <a:spcBef>
        <a:spcPct val="0"/>
      </a:spcBef>
      <a:spcAft>
        <a:spcPct val="0"/>
      </a:spcAft>
      <a:defRPr sz="2400" kern="1200">
        <a:solidFill>
          <a:schemeClr val="bg1"/>
        </a:solidFill>
        <a:latin typeface="Arial" pitchFamily="34" charset="0"/>
        <a:ea typeface="ＭＳ Ｐゴシック"/>
        <a:cs typeface="ＭＳ Ｐゴシック"/>
      </a:defRPr>
    </a:lvl3pPr>
    <a:lvl4pPr marL="1600200" indent="-228600" algn="l" defTabSz="449263" rtl="0" fontAlgn="base">
      <a:spcBef>
        <a:spcPct val="0"/>
      </a:spcBef>
      <a:spcAft>
        <a:spcPct val="0"/>
      </a:spcAft>
      <a:defRPr sz="2400" kern="1200">
        <a:solidFill>
          <a:schemeClr val="bg1"/>
        </a:solidFill>
        <a:latin typeface="Arial" pitchFamily="34" charset="0"/>
        <a:ea typeface="ＭＳ Ｐゴシック"/>
        <a:cs typeface="ＭＳ Ｐゴシック"/>
      </a:defRPr>
    </a:lvl4pPr>
    <a:lvl5pPr marL="2057400" indent="-228600" algn="l" defTabSz="449263" rtl="0" fontAlgn="base">
      <a:spcBef>
        <a:spcPct val="0"/>
      </a:spcBef>
      <a:spcAft>
        <a:spcPct val="0"/>
      </a:spcAft>
      <a:defRPr sz="2400" kern="1200">
        <a:solidFill>
          <a:schemeClr val="bg1"/>
        </a:solidFill>
        <a:latin typeface="Arial" pitchFamily="34" charset="0"/>
        <a:ea typeface="ＭＳ Ｐゴシック"/>
        <a:cs typeface="ＭＳ Ｐゴシック"/>
      </a:defRPr>
    </a:lvl5pPr>
    <a:lvl6pPr marL="2286000" algn="l" defTabSz="914400" rtl="0" eaLnBrk="1" latinLnBrk="0" hangingPunct="1">
      <a:defRPr sz="2400" kern="1200">
        <a:solidFill>
          <a:schemeClr val="bg1"/>
        </a:solidFill>
        <a:latin typeface="Arial" pitchFamily="34" charset="0"/>
        <a:ea typeface="ＭＳ Ｐゴシック"/>
        <a:cs typeface="ＭＳ Ｐゴシック"/>
      </a:defRPr>
    </a:lvl6pPr>
    <a:lvl7pPr marL="2743200" algn="l" defTabSz="914400" rtl="0" eaLnBrk="1" latinLnBrk="0" hangingPunct="1">
      <a:defRPr sz="2400" kern="1200">
        <a:solidFill>
          <a:schemeClr val="bg1"/>
        </a:solidFill>
        <a:latin typeface="Arial" pitchFamily="34" charset="0"/>
        <a:ea typeface="ＭＳ Ｐゴシック"/>
        <a:cs typeface="ＭＳ Ｐゴシック"/>
      </a:defRPr>
    </a:lvl7pPr>
    <a:lvl8pPr marL="3200400" algn="l" defTabSz="914400" rtl="0" eaLnBrk="1" latinLnBrk="0" hangingPunct="1">
      <a:defRPr sz="2400" kern="1200">
        <a:solidFill>
          <a:schemeClr val="bg1"/>
        </a:solidFill>
        <a:latin typeface="Arial" pitchFamily="34" charset="0"/>
        <a:ea typeface="ＭＳ Ｐゴシック"/>
        <a:cs typeface="ＭＳ Ｐゴシック"/>
      </a:defRPr>
    </a:lvl8pPr>
    <a:lvl9pPr marL="3657600" algn="l" defTabSz="914400" rtl="0" eaLnBrk="1" latinLnBrk="0" hangingPunct="1">
      <a:defRPr sz="2400" kern="1200">
        <a:solidFill>
          <a:schemeClr val="bg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FF"/>
    <a:srgbClr val="FF3399"/>
    <a:srgbClr val="FF0066"/>
    <a:srgbClr val="00FF00"/>
    <a:srgbClr val="CC66FF"/>
    <a:srgbClr val="33CCCC"/>
    <a:srgbClr val="FFFF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3529" autoAdjust="0"/>
  </p:normalViewPr>
  <p:slideViewPr>
    <p:cSldViewPr>
      <p:cViewPr varScale="1">
        <p:scale>
          <a:sx n="102" d="100"/>
          <a:sy n="102" d="100"/>
        </p:scale>
        <p:origin x="-234" y="-96"/>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3108" y="-84"/>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Microsoft_Office_Excel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_____Microsoft_Office_Excel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_____Microsoft_Office_Excel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_____Microsoft_Office_Excel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_____Microsoft_Office_Excel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_____Microsoft_Office_Excel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_____Microsoft_Office_Excel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_____Microsoft_Office_Excel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_____Microsoft_Office_Excel18.xlsx"/></Relationships>
</file>

<file path=ppt/charts/_rels/chart19.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_____Microsoft_Office_Excel20.xlsx"/></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_____Microsoft_Office_Excel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_____Microsoft_Office_Excel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_____Microsoft_Office_Excel24.xlsx"/></Relationships>
</file>

<file path=ppt/charts/_rels/chart2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Microsoft_Office_Excel25.xlsx"/></Relationships>
</file>

<file path=ppt/charts/_rels/chart2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_____Microsoft_Office_Excel26.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Office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9">
                <a:latin typeface="Arial" pitchFamily="34" charset="0"/>
                <a:cs typeface="Arial" pitchFamily="34" charset="0"/>
              </a:defRPr>
            </a:pPr>
            <a:r>
              <a:rPr lang="ru-RU" sz="1599" dirty="0" smtClean="0">
                <a:latin typeface="Arial" pitchFamily="34" charset="0"/>
                <a:cs typeface="Arial" pitchFamily="34" charset="0"/>
              </a:rPr>
              <a:t>2010 г.</a:t>
            </a:r>
            <a:endParaRPr lang="ru-RU" sz="1600" dirty="0">
              <a:latin typeface="Arial" pitchFamily="34" charset="0"/>
              <a:cs typeface="Arial" pitchFamily="34" charset="0"/>
            </a:endParaRPr>
          </a:p>
        </c:rich>
      </c:tx>
      <c:layout/>
    </c:title>
    <c:view3D>
      <c:rotX val="20"/>
      <c:rotY val="100"/>
      <c:perspective val="30"/>
    </c:view3D>
    <c:plotArea>
      <c:layout>
        <c:manualLayout>
          <c:layoutTarget val="inner"/>
          <c:xMode val="edge"/>
          <c:yMode val="edge"/>
          <c:x val="6.741180409383947E-2"/>
          <c:y val="0.17782225586045994"/>
          <c:w val="0.86517639181231742"/>
          <c:h val="0.80028816242639711"/>
        </c:manualLayout>
      </c:layout>
      <c:pie3DChart>
        <c:varyColors val="1"/>
        <c:ser>
          <c:idx val="0"/>
          <c:order val="0"/>
          <c:tx>
            <c:strRef>
              <c:f>Лист1!$B$1</c:f>
              <c:strCache>
                <c:ptCount val="1"/>
                <c:pt idx="0">
                  <c:v>1 пг 2009</c:v>
                </c:pt>
              </c:strCache>
            </c:strRef>
          </c:tx>
          <c:dLbls>
            <c:dLbl>
              <c:idx val="0"/>
              <c:layout>
                <c:manualLayout>
                  <c:x val="-0.20877390326209241"/>
                  <c:y val="7.452128724873254E-2"/>
                </c:manualLayout>
              </c:layout>
              <c:dLblPos val="bestFit"/>
              <c:showPercent val="1"/>
            </c:dLbl>
            <c:dLbl>
              <c:idx val="1"/>
              <c:layout>
                <c:manualLayout>
                  <c:x val="0.18814699708928156"/>
                  <c:y val="-7.6598678177276072E-2"/>
                </c:manualLayout>
              </c:layout>
              <c:dLblPos val="bestFit"/>
              <c:showPercent val="1"/>
            </c:dLbl>
            <c:txPr>
              <a:bodyPr/>
              <a:lstStyle/>
              <a:p>
                <a:pPr>
                  <a:defRPr sz="900">
                    <a:latin typeface="Arial" pitchFamily="34" charset="0"/>
                    <a:cs typeface="Arial" pitchFamily="34" charset="0"/>
                  </a:defRPr>
                </a:pPr>
                <a:endParaRPr lang="ru-RU"/>
              </a:p>
            </c:txPr>
            <c:showPercent val="1"/>
            <c:showLeaderLines val="1"/>
          </c:dLbls>
          <c:cat>
            <c:strRef>
              <c:f>Лист1!$A$2:$A$3</c:f>
              <c:strCache>
                <c:ptCount val="2"/>
                <c:pt idx="0">
                  <c:v>Кв. 1</c:v>
                </c:pt>
                <c:pt idx="1">
                  <c:v>Кв. 2</c:v>
                </c:pt>
              </c:strCache>
            </c:strRef>
          </c:cat>
          <c:val>
            <c:numRef>
              <c:f>Лист1!$B$2:$B$3</c:f>
              <c:numCache>
                <c:formatCode>General</c:formatCode>
                <c:ptCount val="2"/>
                <c:pt idx="0">
                  <c:v>63</c:v>
                </c:pt>
                <c:pt idx="1">
                  <c:v>77</c:v>
                </c:pt>
              </c:numCache>
            </c:numRef>
          </c:val>
        </c:ser>
        <c:dLbls>
          <c:showPercent val="1"/>
        </c:dLbls>
      </c:pie3DChart>
      <c:spPr>
        <a:noFill/>
        <a:ln w="25381">
          <a:noFill/>
        </a:ln>
      </c:spPr>
    </c:plotArea>
    <c:plotVisOnly val="1"/>
    <c:dispBlanksAs val="zero"/>
  </c:chart>
  <c:txPr>
    <a:bodyPr/>
    <a:lstStyle/>
    <a:p>
      <a:pPr>
        <a:defRPr sz="1792"/>
      </a:pPr>
      <a:endParaRPr lang="ru-RU"/>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598">
                <a:latin typeface="Arial" pitchFamily="34" charset="0"/>
                <a:cs typeface="Arial" pitchFamily="34" charset="0"/>
              </a:defRPr>
            </a:pPr>
            <a:r>
              <a:rPr lang="ru-RU" sz="1598" dirty="0" smtClean="0">
                <a:latin typeface="Arial" pitchFamily="34" charset="0"/>
                <a:cs typeface="Arial" pitchFamily="34" charset="0"/>
              </a:rPr>
              <a:t>2010 г.</a:t>
            </a:r>
            <a:endParaRPr lang="ru-RU" sz="1600" dirty="0">
              <a:latin typeface="Arial" pitchFamily="34" charset="0"/>
              <a:cs typeface="Arial" pitchFamily="34" charset="0"/>
            </a:endParaRPr>
          </a:p>
        </c:rich>
      </c:tx>
      <c:layout>
        <c:manualLayout>
          <c:xMode val="edge"/>
          <c:yMode val="edge"/>
          <c:x val="0.35613491044896922"/>
          <c:y val="0.17971779527559087"/>
        </c:manualLayout>
      </c:layout>
    </c:title>
    <c:view3D>
      <c:rotX val="20"/>
      <c:rotY val="70"/>
      <c:perspective val="30"/>
    </c:view3D>
    <c:plotArea>
      <c:layout>
        <c:manualLayout>
          <c:layoutTarget val="inner"/>
          <c:xMode val="edge"/>
          <c:yMode val="edge"/>
          <c:x val="8.6101544272858571E-2"/>
          <c:y val="0.18853314543998156"/>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7215427667788852"/>
                  <c:y val="0.16513804305930291"/>
                </c:manualLayout>
              </c:layout>
              <c:tx>
                <c:rich>
                  <a:bodyPr/>
                  <a:lstStyle/>
                  <a:p>
                    <a:r>
                      <a:rPr lang="ru-RU" sz="900" dirty="0" smtClean="0">
                        <a:latin typeface="Arial" pitchFamily="34" charset="0"/>
                        <a:cs typeface="Arial" pitchFamily="34" charset="0"/>
                      </a:rPr>
                      <a:t>40%</a:t>
                    </a:r>
                    <a:endParaRPr lang="ru-RU" sz="900" dirty="0">
                      <a:latin typeface="Arial" pitchFamily="34" charset="0"/>
                      <a:cs typeface="Arial" pitchFamily="34" charset="0"/>
                    </a:endParaRPr>
                  </a:p>
                </c:rich>
              </c:tx>
              <c:dLblPos val="bestFit"/>
            </c:dLbl>
            <c:dLbl>
              <c:idx val="1"/>
              <c:delete val="1"/>
            </c:dLbl>
            <c:txPr>
              <a:bodyPr/>
              <a:lstStyle/>
              <a:p>
                <a:pPr>
                  <a:defRPr sz="900">
                    <a:latin typeface="Arial" pitchFamily="34" charset="0"/>
                    <a:cs typeface="Arial" pitchFamily="34" charset="0"/>
                  </a:defRPr>
                </a:pPr>
                <a:endParaRPr lang="ru-RU"/>
              </a:p>
            </c:txPr>
            <c:showVal val="1"/>
            <c:showCatName val="1"/>
            <c:showLeaderLines val="1"/>
          </c:dLbls>
          <c:cat>
            <c:strRef>
              <c:f>Лист1!$A$2:$A$3</c:f>
              <c:strCache>
                <c:ptCount val="2"/>
                <c:pt idx="0">
                  <c:v>Кв. 1</c:v>
                </c:pt>
                <c:pt idx="1">
                  <c:v>Кв. 2</c:v>
                </c:pt>
              </c:strCache>
            </c:strRef>
          </c:cat>
          <c:val>
            <c:numRef>
              <c:f>Лист1!$B$2:$B$3</c:f>
              <c:numCache>
                <c:formatCode>General</c:formatCode>
                <c:ptCount val="2"/>
                <c:pt idx="0">
                  <c:v>3</c:v>
                </c:pt>
                <c:pt idx="1">
                  <c:v>5</c:v>
                </c:pt>
              </c:numCache>
            </c:numRef>
          </c:val>
        </c:ser>
      </c:pie3DChart>
      <c:spPr>
        <a:noFill/>
        <a:ln w="25391">
          <a:noFill/>
        </a:ln>
      </c:spPr>
    </c:plotArea>
    <c:plotVisOnly val="1"/>
    <c:dispBlanksAs val="zero"/>
  </c:chart>
  <c:txPr>
    <a:bodyPr/>
    <a:lstStyle/>
    <a:p>
      <a:pPr>
        <a:defRPr sz="1798"/>
      </a:pPr>
      <a:endParaRPr lang="ru-RU"/>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1597" dirty="0" smtClean="0">
                <a:latin typeface="Arial" pitchFamily="34" charset="0"/>
                <a:cs typeface="Arial" pitchFamily="34" charset="0"/>
              </a:rPr>
              <a:t>2011</a:t>
            </a:r>
            <a:r>
              <a:rPr lang="ru-RU" dirty="0" smtClean="0"/>
              <a:t> г.</a:t>
            </a:r>
            <a:endParaRPr lang="ru-RU" dirty="0"/>
          </a:p>
        </c:rich>
      </c:tx>
      <c:layout>
        <c:manualLayout>
          <c:xMode val="edge"/>
          <c:yMode val="edge"/>
          <c:x val="0.35383907408049781"/>
          <c:y val="0.15404346456692988"/>
        </c:manualLayout>
      </c:layout>
    </c:title>
    <c:view3D>
      <c:rotX val="20"/>
      <c:rotY val="130"/>
      <c:perspective val="30"/>
    </c:view3D>
    <c:plotArea>
      <c:layout>
        <c:manualLayout>
          <c:layoutTarget val="inner"/>
          <c:xMode val="edge"/>
          <c:yMode val="edge"/>
          <c:x val="8.6101544272858571E-2"/>
          <c:y val="0.18853314543998162"/>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1372707468753422"/>
                  <c:y val="0.125627443422719"/>
                </c:manualLayout>
              </c:layout>
              <c:tx>
                <c:rich>
                  <a:bodyPr/>
                  <a:lstStyle/>
                  <a:p>
                    <a:r>
                      <a:rPr lang="ru-RU" sz="900" dirty="0" smtClean="0">
                        <a:latin typeface="Arial" pitchFamily="34" charset="0"/>
                        <a:cs typeface="Arial" pitchFamily="34" charset="0"/>
                      </a:rPr>
                      <a:t>14,2%</a:t>
                    </a:r>
                    <a:endParaRPr lang="ru-RU" sz="900" dirty="0">
                      <a:latin typeface="Arial" pitchFamily="34" charset="0"/>
                      <a:cs typeface="Arial" pitchFamily="34" charset="0"/>
                    </a:endParaRPr>
                  </a:p>
                </c:rich>
              </c:tx>
              <c:dLblPos val="bestFit"/>
            </c:dLbl>
            <c:dLbl>
              <c:idx val="1"/>
              <c:delete val="1"/>
            </c:dLbl>
            <c:txPr>
              <a:bodyPr/>
              <a:lstStyle/>
              <a:p>
                <a:pPr>
                  <a:defRPr sz="900">
                    <a:latin typeface="Arial" pitchFamily="34" charset="0"/>
                    <a:cs typeface="Arial" pitchFamily="34" charset="0"/>
                  </a:defRPr>
                </a:pPr>
                <a:endParaRPr lang="ru-RU"/>
              </a:p>
            </c:txPr>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1</c:v>
                </c:pt>
                <c:pt idx="1">
                  <c:v>7</c:v>
                </c:pt>
              </c:numCache>
            </c:numRef>
          </c:val>
        </c:ser>
        <c:dLbls>
          <c:showCatName val="1"/>
          <c:showPercent val="1"/>
        </c:dLbls>
      </c:pie3DChart>
      <c:spPr>
        <a:noFill/>
        <a:ln w="25402">
          <a:noFill/>
        </a:ln>
      </c:spPr>
    </c:plotArea>
    <c:plotVisOnly val="1"/>
    <c:dispBlanksAs val="zero"/>
  </c:chart>
  <c:txPr>
    <a:bodyPr/>
    <a:lstStyle/>
    <a:p>
      <a:pPr>
        <a:defRPr sz="1783"/>
      </a:pPr>
      <a:endParaRPr lang="ru-RU"/>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1597" dirty="0" smtClean="0">
                <a:latin typeface="Arial" pitchFamily="34" charset="0"/>
                <a:cs typeface="Arial" pitchFamily="34" charset="0"/>
              </a:rPr>
              <a:t>2009 г.</a:t>
            </a:r>
            <a:endParaRPr lang="ru-RU" sz="1600" dirty="0">
              <a:latin typeface="Arial" pitchFamily="34" charset="0"/>
              <a:cs typeface="Arial" pitchFamily="34" charset="0"/>
            </a:endParaRPr>
          </a:p>
        </c:rich>
      </c:tx>
      <c:layout>
        <c:manualLayout>
          <c:xMode val="edge"/>
          <c:yMode val="edge"/>
          <c:x val="0.36122469272838692"/>
          <c:y val="0.18742299212598457"/>
        </c:manualLayout>
      </c:layout>
    </c:title>
    <c:view3D>
      <c:rotX val="20"/>
      <c:perspective val="30"/>
    </c:view3D>
    <c:plotArea>
      <c:layout>
        <c:manualLayout>
          <c:layoutTarget val="inner"/>
          <c:xMode val="edge"/>
          <c:yMode val="edge"/>
          <c:x val="8.6101544272858571E-2"/>
          <c:y val="0.18853314543998162"/>
          <c:w val="0.85373357208676171"/>
          <c:h val="0.76386688028815564"/>
        </c:manualLayout>
      </c:layout>
      <c:pie3DChart>
        <c:varyColors val="1"/>
        <c:ser>
          <c:idx val="0"/>
          <c:order val="0"/>
          <c:tx>
            <c:strRef>
              <c:f>Лист1!$B$1</c:f>
              <c:strCache>
                <c:ptCount val="1"/>
                <c:pt idx="0">
                  <c:v>1 пг 2009</c:v>
                </c:pt>
              </c:strCache>
            </c:strRef>
          </c:tx>
          <c:dLbls>
            <c:delete val="1"/>
          </c:dLbls>
          <c:cat>
            <c:strRef>
              <c:f>Лист1!$A$2:$A$3</c:f>
              <c:strCache>
                <c:ptCount val="2"/>
                <c:pt idx="0">
                  <c:v>Кв. 1</c:v>
                </c:pt>
                <c:pt idx="1">
                  <c:v>Кв. 2</c:v>
                </c:pt>
              </c:strCache>
            </c:strRef>
          </c:cat>
          <c:val>
            <c:numRef>
              <c:f>Лист1!$B$2:$B$3</c:f>
              <c:numCache>
                <c:formatCode>General</c:formatCode>
                <c:ptCount val="2"/>
                <c:pt idx="0">
                  <c:v>0</c:v>
                </c:pt>
                <c:pt idx="1">
                  <c:v>1</c:v>
                </c:pt>
              </c:numCache>
            </c:numRef>
          </c:val>
        </c:ser>
        <c:dLbls>
          <c:showCatName val="1"/>
          <c:showPercent val="1"/>
        </c:dLbls>
      </c:pie3DChart>
      <c:spPr>
        <a:noFill/>
        <a:ln w="25372">
          <a:noFill/>
        </a:ln>
      </c:spPr>
    </c:plotArea>
    <c:plotVisOnly val="1"/>
    <c:dispBlanksAs val="zero"/>
  </c:chart>
  <c:txPr>
    <a:bodyPr/>
    <a:lstStyle/>
    <a:p>
      <a:pPr>
        <a:defRPr sz="1795"/>
      </a:pPr>
      <a:endParaRPr lang="ru-RU"/>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602">
                <a:latin typeface="Arial" pitchFamily="34" charset="0"/>
                <a:cs typeface="Arial" pitchFamily="34" charset="0"/>
              </a:defRPr>
            </a:pPr>
            <a:r>
              <a:rPr lang="ru-RU" sz="1602" dirty="0" smtClean="0">
                <a:latin typeface="Arial" pitchFamily="34" charset="0"/>
                <a:cs typeface="Arial" pitchFamily="34" charset="0"/>
              </a:rPr>
              <a:t>2010 г.</a:t>
            </a:r>
            <a:endParaRPr lang="ru-RU" sz="1600" dirty="0">
              <a:latin typeface="Arial" pitchFamily="34" charset="0"/>
              <a:cs typeface="Arial" pitchFamily="34" charset="0"/>
            </a:endParaRPr>
          </a:p>
        </c:rich>
      </c:tx>
      <c:layout>
        <c:manualLayout>
          <c:xMode val="edge"/>
          <c:yMode val="edge"/>
          <c:x val="0.37194644787048747"/>
          <c:y val="8.7291338582677361E-2"/>
        </c:manualLayout>
      </c:layout>
    </c:title>
    <c:view3D>
      <c:rotX val="20"/>
      <c:rotY val="120"/>
      <c:perspective val="30"/>
    </c:view3D>
    <c:plotArea>
      <c:layout>
        <c:manualLayout>
          <c:layoutTarget val="inner"/>
          <c:xMode val="edge"/>
          <c:yMode val="edge"/>
          <c:x val="8.6101544272858571E-2"/>
          <c:y val="0.18853314543998151"/>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5396412410633237"/>
                  <c:y val="0.14736105710476621"/>
                </c:manualLayout>
              </c:layout>
              <c:tx>
                <c:rich>
                  <a:bodyPr/>
                  <a:lstStyle/>
                  <a:p>
                    <a:pPr>
                      <a:defRPr sz="900"/>
                    </a:pPr>
                    <a:r>
                      <a:rPr lang="ru-RU" sz="900" dirty="0" smtClean="0">
                        <a:latin typeface="Arial" pitchFamily="34" charset="0"/>
                        <a:cs typeface="Arial" pitchFamily="34" charset="0"/>
                      </a:rPr>
                      <a:t>20%</a:t>
                    </a:r>
                    <a:endParaRPr lang="ru-RU" sz="900" dirty="0">
                      <a:latin typeface="Arial" pitchFamily="34" charset="0"/>
                      <a:cs typeface="Arial" pitchFamily="34" charset="0"/>
                    </a:endParaRPr>
                  </a:p>
                </c:rich>
              </c:tx>
              <c:spPr/>
              <c:dLblPos val="bestFit"/>
            </c:dLbl>
            <c:dLbl>
              <c:idx val="1"/>
              <c:delete val="1"/>
            </c:dLbl>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1</c:v>
                </c:pt>
                <c:pt idx="1">
                  <c:v>5</c:v>
                </c:pt>
              </c:numCache>
            </c:numRef>
          </c:val>
        </c:ser>
        <c:dLbls>
          <c:showCatName val="1"/>
          <c:showPercent val="1"/>
        </c:dLbls>
      </c:pie3DChart>
      <c:spPr>
        <a:noFill/>
        <a:ln w="25437">
          <a:noFill/>
        </a:ln>
      </c:spPr>
    </c:plotArea>
    <c:plotVisOnly val="1"/>
    <c:dispBlanksAs val="zero"/>
  </c:chart>
  <c:txPr>
    <a:bodyPr/>
    <a:lstStyle/>
    <a:p>
      <a:pPr>
        <a:defRPr sz="1803"/>
      </a:pPr>
      <a:endParaRPr lang="ru-RU"/>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7">
                <a:latin typeface="Arial" pitchFamily="34" charset="0"/>
                <a:cs typeface="Arial" pitchFamily="34" charset="0"/>
              </a:defRPr>
            </a:pPr>
            <a:r>
              <a:rPr lang="ru-RU" sz="1597" dirty="0" smtClean="0">
                <a:latin typeface="Arial" pitchFamily="34" charset="0"/>
                <a:cs typeface="Arial" pitchFamily="34" charset="0"/>
              </a:rPr>
              <a:t>2011 г.</a:t>
            </a:r>
            <a:endParaRPr lang="ru-RU" sz="1600" dirty="0">
              <a:latin typeface="Arial" pitchFamily="34" charset="0"/>
              <a:cs typeface="Arial" pitchFamily="34" charset="0"/>
            </a:endParaRPr>
          </a:p>
        </c:rich>
      </c:tx>
      <c:layout>
        <c:manualLayout>
          <c:xMode val="edge"/>
          <c:yMode val="edge"/>
          <c:x val="0.38559782968305489"/>
          <c:y val="8.7291338582677361E-2"/>
        </c:manualLayout>
      </c:layout>
    </c:title>
    <c:view3D>
      <c:rotX val="20"/>
      <c:rotY val="120"/>
      <c:perspective val="30"/>
    </c:view3D>
    <c:plotArea>
      <c:layout>
        <c:manualLayout>
          <c:layoutTarget val="inner"/>
          <c:xMode val="edge"/>
          <c:yMode val="edge"/>
          <c:x val="8.6101544272858571E-2"/>
          <c:y val="0.18853314543998156"/>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4919738647657882"/>
                  <c:y val="0.15177028941228868"/>
                </c:manualLayout>
              </c:layout>
              <c:tx>
                <c:rich>
                  <a:bodyPr/>
                  <a:lstStyle/>
                  <a:p>
                    <a:pPr>
                      <a:defRPr sz="900"/>
                    </a:pPr>
                    <a:r>
                      <a:rPr lang="ru-RU" sz="900" dirty="0" smtClean="0">
                        <a:latin typeface="Arial" pitchFamily="34" charset="0"/>
                        <a:cs typeface="Arial" pitchFamily="34" charset="0"/>
                      </a:rPr>
                      <a:t>25%</a:t>
                    </a:r>
                    <a:endParaRPr lang="ru-RU" sz="900" dirty="0">
                      <a:latin typeface="Arial" pitchFamily="34" charset="0"/>
                      <a:cs typeface="Arial" pitchFamily="34" charset="0"/>
                    </a:endParaRPr>
                  </a:p>
                </c:rich>
              </c:tx>
              <c:spPr/>
              <c:dLblPos val="bestFit"/>
            </c:dLbl>
            <c:dLbl>
              <c:idx val="1"/>
              <c:delete val="1"/>
            </c:dLbl>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2</c:v>
                </c:pt>
                <c:pt idx="1">
                  <c:v>8</c:v>
                </c:pt>
              </c:numCache>
            </c:numRef>
          </c:val>
        </c:ser>
        <c:dLbls>
          <c:showCatName val="1"/>
          <c:showPercent val="1"/>
        </c:dLbls>
      </c:pie3DChart>
      <c:spPr>
        <a:noFill/>
        <a:ln w="25351">
          <a:noFill/>
        </a:ln>
      </c:spPr>
    </c:plotArea>
    <c:plotVisOnly val="1"/>
    <c:dispBlanksAs val="zero"/>
  </c:chart>
  <c:txPr>
    <a:bodyPr/>
    <a:lstStyle/>
    <a:p>
      <a:pPr>
        <a:defRPr sz="1783"/>
      </a:pPr>
      <a:endParaRPr lang="ru-RU"/>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601">
                <a:latin typeface="Arial" pitchFamily="34" charset="0"/>
                <a:cs typeface="Arial" pitchFamily="34" charset="0"/>
              </a:defRPr>
            </a:pPr>
            <a:r>
              <a:rPr lang="ru-RU" sz="1601" dirty="0" smtClean="0">
                <a:latin typeface="Arial" pitchFamily="34" charset="0"/>
                <a:cs typeface="Arial" pitchFamily="34" charset="0"/>
              </a:rPr>
              <a:t>2009 г.</a:t>
            </a:r>
            <a:endParaRPr lang="ru-RU" sz="1600" dirty="0">
              <a:latin typeface="Arial" pitchFamily="34" charset="0"/>
              <a:cs typeface="Arial" pitchFamily="34" charset="0"/>
            </a:endParaRPr>
          </a:p>
        </c:rich>
      </c:tx>
      <c:layout>
        <c:manualLayout>
          <c:xMode val="edge"/>
          <c:yMode val="edge"/>
          <c:x val="0.35497871589580859"/>
          <c:y val="8.7291338582677361E-2"/>
        </c:manualLayout>
      </c:layout>
    </c:title>
    <c:view3D>
      <c:rotX val="20"/>
      <c:perspective val="30"/>
    </c:view3D>
    <c:plotArea>
      <c:layout>
        <c:manualLayout>
          <c:layoutTarget val="inner"/>
          <c:xMode val="edge"/>
          <c:yMode val="edge"/>
          <c:x val="8.6101544272858571E-2"/>
          <c:y val="0.18853314543998156"/>
          <c:w val="0.85373357208676171"/>
          <c:h val="0.76386688028815564"/>
        </c:manualLayout>
      </c:layout>
      <c:pie3DChart>
        <c:varyColors val="1"/>
        <c:ser>
          <c:idx val="0"/>
          <c:order val="0"/>
          <c:tx>
            <c:strRef>
              <c:f>Лист1!$B$1</c:f>
              <c:strCache>
                <c:ptCount val="1"/>
                <c:pt idx="0">
                  <c:v>1 пг 2009</c:v>
                </c:pt>
              </c:strCache>
            </c:strRef>
          </c:tx>
          <c:dLbls>
            <c:delete val="1"/>
          </c:dLbls>
          <c:cat>
            <c:strRef>
              <c:f>Лист1!$A$2:$A$3</c:f>
              <c:strCache>
                <c:ptCount val="2"/>
                <c:pt idx="0">
                  <c:v>Кв. 1</c:v>
                </c:pt>
                <c:pt idx="1">
                  <c:v>Кв. 2</c:v>
                </c:pt>
              </c:strCache>
            </c:strRef>
          </c:cat>
          <c:val>
            <c:numRef>
              <c:f>Лист1!$B$2:$B$3</c:f>
              <c:numCache>
                <c:formatCode>General</c:formatCode>
                <c:ptCount val="2"/>
                <c:pt idx="0">
                  <c:v>0</c:v>
                </c:pt>
                <c:pt idx="1">
                  <c:v>1</c:v>
                </c:pt>
              </c:numCache>
            </c:numRef>
          </c:val>
        </c:ser>
        <c:dLbls>
          <c:showCatName val="1"/>
          <c:showPercent val="1"/>
        </c:dLbls>
      </c:pie3DChart>
      <c:spPr>
        <a:noFill/>
        <a:ln w="25419">
          <a:noFill/>
        </a:ln>
      </c:spPr>
    </c:plotArea>
    <c:plotVisOnly val="1"/>
    <c:dispBlanksAs val="zero"/>
  </c:chart>
  <c:txPr>
    <a:bodyPr/>
    <a:lstStyle/>
    <a:p>
      <a:pPr>
        <a:defRPr sz="1797"/>
      </a:pPr>
      <a:endParaRPr lang="ru-RU"/>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7">
                <a:latin typeface="Arial" pitchFamily="34" charset="0"/>
                <a:cs typeface="Arial" pitchFamily="34" charset="0"/>
              </a:defRPr>
            </a:pPr>
            <a:r>
              <a:rPr lang="ru-RU" sz="1597" dirty="0" smtClean="0">
                <a:latin typeface="Arial" pitchFamily="34" charset="0"/>
                <a:cs typeface="Arial" pitchFamily="34" charset="0"/>
              </a:rPr>
              <a:t>2011 г.</a:t>
            </a:r>
            <a:endParaRPr lang="ru-RU" sz="1600" dirty="0">
              <a:latin typeface="Arial" pitchFamily="34" charset="0"/>
              <a:cs typeface="Arial" pitchFamily="34" charset="0"/>
            </a:endParaRPr>
          </a:p>
        </c:rich>
      </c:tx>
      <c:layout>
        <c:manualLayout>
          <c:xMode val="edge"/>
          <c:yMode val="edge"/>
          <c:x val="0.35184234323650732"/>
          <c:y val="0.10783040581465778"/>
        </c:manualLayout>
      </c:layout>
    </c:title>
    <c:view3D>
      <c:rotX val="20"/>
      <c:rotY val="160"/>
      <c:perspective val="30"/>
    </c:view3D>
    <c:plotArea>
      <c:layout>
        <c:manualLayout>
          <c:layoutTarget val="inner"/>
          <c:xMode val="edge"/>
          <c:yMode val="edge"/>
          <c:x val="8.6101544272858571E-2"/>
          <c:y val="0.18853314543998159"/>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32270926353528467"/>
                  <c:y val="-2.0189770581046616E-2"/>
                </c:manualLayout>
              </c:layout>
              <c:tx>
                <c:rich>
                  <a:bodyPr/>
                  <a:lstStyle/>
                  <a:p>
                    <a:pPr>
                      <a:defRPr sz="900"/>
                    </a:pPr>
                    <a:r>
                      <a:rPr lang="ru-RU" sz="900" dirty="0" smtClean="0">
                        <a:latin typeface="Arial" pitchFamily="34" charset="0"/>
                        <a:cs typeface="Arial" pitchFamily="34" charset="0"/>
                      </a:rPr>
                      <a:t>0,85%</a:t>
                    </a:r>
                    <a:endParaRPr lang="ru-RU" sz="900" dirty="0">
                      <a:latin typeface="Arial" pitchFamily="34" charset="0"/>
                      <a:cs typeface="Arial" pitchFamily="34" charset="0"/>
                    </a:endParaRPr>
                  </a:p>
                </c:rich>
              </c:tx>
              <c:spPr/>
              <c:dLblPos val="bestFit"/>
            </c:dLbl>
            <c:dLbl>
              <c:idx val="1"/>
              <c:delete val="1"/>
            </c:dLbl>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1</c:v>
                </c:pt>
                <c:pt idx="1">
                  <c:v>118</c:v>
                </c:pt>
              </c:numCache>
            </c:numRef>
          </c:val>
        </c:ser>
        <c:dLbls>
          <c:showCatName val="1"/>
          <c:showPercent val="1"/>
        </c:dLbls>
      </c:pie3DChart>
      <c:spPr>
        <a:noFill/>
        <a:ln w="25351">
          <a:noFill/>
        </a:ln>
      </c:spPr>
    </c:plotArea>
    <c:plotVisOnly val="1"/>
    <c:dispBlanksAs val="zero"/>
  </c:chart>
  <c:txPr>
    <a:bodyPr/>
    <a:lstStyle/>
    <a:p>
      <a:pPr>
        <a:defRPr sz="1783"/>
      </a:pPr>
      <a:endParaRPr lang="ru-RU"/>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601">
                <a:latin typeface="Arial" pitchFamily="34" charset="0"/>
                <a:cs typeface="Arial" pitchFamily="34" charset="0"/>
              </a:defRPr>
            </a:pPr>
            <a:r>
              <a:rPr lang="ru-RU" sz="1601" dirty="0" smtClean="0">
                <a:latin typeface="Arial" pitchFamily="34" charset="0"/>
                <a:cs typeface="Arial" pitchFamily="34" charset="0"/>
              </a:rPr>
              <a:t>2009 г.</a:t>
            </a:r>
            <a:endParaRPr lang="ru-RU" sz="1600" dirty="0">
              <a:latin typeface="Arial" pitchFamily="34" charset="0"/>
              <a:cs typeface="Arial" pitchFamily="34" charset="0"/>
            </a:endParaRPr>
          </a:p>
        </c:rich>
      </c:tx>
      <c:layout>
        <c:manualLayout>
          <c:xMode val="edge"/>
          <c:yMode val="edge"/>
          <c:x val="0.35497871589580859"/>
          <c:y val="0.10783040581465778"/>
        </c:manualLayout>
      </c:layout>
    </c:title>
    <c:view3D>
      <c:rotX val="20"/>
      <c:perspective val="30"/>
    </c:view3D>
    <c:plotArea>
      <c:layout>
        <c:manualLayout>
          <c:layoutTarget val="inner"/>
          <c:xMode val="edge"/>
          <c:yMode val="edge"/>
          <c:x val="8.6101544272858571E-2"/>
          <c:y val="0.18853314543998159"/>
          <c:w val="0.85373357208676171"/>
          <c:h val="0.76386688028815564"/>
        </c:manualLayout>
      </c:layout>
      <c:pie3DChart>
        <c:varyColors val="1"/>
        <c:ser>
          <c:idx val="0"/>
          <c:order val="0"/>
          <c:tx>
            <c:strRef>
              <c:f>Лист1!$B$1</c:f>
              <c:strCache>
                <c:ptCount val="1"/>
                <c:pt idx="0">
                  <c:v>1 пг 2009</c:v>
                </c:pt>
              </c:strCache>
            </c:strRef>
          </c:tx>
          <c:dLbls>
            <c:delete val="1"/>
          </c:dLbls>
          <c:cat>
            <c:strRef>
              <c:f>Лист1!$A$2:$A$3</c:f>
              <c:strCache>
                <c:ptCount val="2"/>
                <c:pt idx="0">
                  <c:v>Кв. 1</c:v>
                </c:pt>
                <c:pt idx="1">
                  <c:v>Кв. 2</c:v>
                </c:pt>
              </c:strCache>
            </c:strRef>
          </c:cat>
          <c:val>
            <c:numRef>
              <c:f>Лист1!$B$2:$B$3</c:f>
              <c:numCache>
                <c:formatCode>General</c:formatCode>
                <c:ptCount val="2"/>
                <c:pt idx="0">
                  <c:v>0</c:v>
                </c:pt>
                <c:pt idx="1">
                  <c:v>1</c:v>
                </c:pt>
              </c:numCache>
            </c:numRef>
          </c:val>
        </c:ser>
        <c:dLbls>
          <c:showCatName val="1"/>
          <c:showPercent val="1"/>
        </c:dLbls>
      </c:pie3DChart>
      <c:spPr>
        <a:noFill/>
        <a:ln w="25419">
          <a:noFill/>
        </a:ln>
      </c:spPr>
    </c:plotArea>
    <c:plotVisOnly val="1"/>
    <c:dispBlanksAs val="zero"/>
  </c:chart>
  <c:txPr>
    <a:bodyPr/>
    <a:lstStyle/>
    <a:p>
      <a:pPr>
        <a:defRPr sz="1797"/>
      </a:pPr>
      <a:endParaRPr lang="ru-RU"/>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601">
                <a:latin typeface="Arial" pitchFamily="34" charset="0"/>
                <a:cs typeface="Arial" pitchFamily="34" charset="0"/>
              </a:defRPr>
            </a:pPr>
            <a:r>
              <a:rPr lang="ru-RU" sz="1601" dirty="0" smtClean="0">
                <a:latin typeface="Arial" pitchFamily="34" charset="0"/>
                <a:cs typeface="Arial" pitchFamily="34" charset="0"/>
              </a:rPr>
              <a:t>2010 г.</a:t>
            </a:r>
            <a:endParaRPr lang="ru-RU" sz="1600" dirty="0">
              <a:latin typeface="Arial" pitchFamily="34" charset="0"/>
              <a:cs typeface="Arial" pitchFamily="34" charset="0"/>
            </a:endParaRPr>
          </a:p>
        </c:rich>
      </c:tx>
      <c:layout>
        <c:manualLayout>
          <c:xMode val="edge"/>
          <c:yMode val="edge"/>
          <c:x val="0.35497871589580859"/>
          <c:y val="0.10783040581465778"/>
        </c:manualLayout>
      </c:layout>
    </c:title>
    <c:view3D>
      <c:rotX val="20"/>
      <c:perspective val="30"/>
    </c:view3D>
    <c:plotArea>
      <c:layout>
        <c:manualLayout>
          <c:layoutTarget val="inner"/>
          <c:xMode val="edge"/>
          <c:yMode val="edge"/>
          <c:x val="8.6101544272858571E-2"/>
          <c:y val="0.18853314543998168"/>
          <c:w val="0.85373357208676171"/>
          <c:h val="0.76386688028815564"/>
        </c:manualLayout>
      </c:layout>
      <c:pie3DChart>
        <c:varyColors val="1"/>
        <c:ser>
          <c:idx val="0"/>
          <c:order val="0"/>
          <c:tx>
            <c:strRef>
              <c:f>Лист1!$B$1</c:f>
              <c:strCache>
                <c:ptCount val="1"/>
                <c:pt idx="0">
                  <c:v>1 пг 2009</c:v>
                </c:pt>
              </c:strCache>
            </c:strRef>
          </c:tx>
          <c:dLbls>
            <c:delete val="1"/>
          </c:dLbls>
          <c:cat>
            <c:strRef>
              <c:f>Лист1!$A$2:$A$3</c:f>
              <c:strCache>
                <c:ptCount val="2"/>
                <c:pt idx="0">
                  <c:v>Кв. 1</c:v>
                </c:pt>
                <c:pt idx="1">
                  <c:v>Кв. 2</c:v>
                </c:pt>
              </c:strCache>
            </c:strRef>
          </c:cat>
          <c:val>
            <c:numRef>
              <c:f>Лист1!$B$2:$B$3</c:f>
              <c:numCache>
                <c:formatCode>General</c:formatCode>
                <c:ptCount val="2"/>
                <c:pt idx="0">
                  <c:v>0</c:v>
                </c:pt>
                <c:pt idx="1">
                  <c:v>1</c:v>
                </c:pt>
              </c:numCache>
            </c:numRef>
          </c:val>
        </c:ser>
        <c:dLbls>
          <c:showCatName val="1"/>
          <c:showPercent val="1"/>
        </c:dLbls>
      </c:pie3DChart>
      <c:spPr>
        <a:noFill/>
        <a:ln w="25419">
          <a:noFill/>
        </a:ln>
      </c:spPr>
    </c:plotArea>
    <c:plotVisOnly val="1"/>
    <c:dispBlanksAs val="zero"/>
  </c:chart>
  <c:txPr>
    <a:bodyPr/>
    <a:lstStyle/>
    <a:p>
      <a:pPr>
        <a:defRPr sz="1797"/>
      </a:pPr>
      <a:endParaRPr lang="ru-RU"/>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ru-RU"/>
  <c:style val="36"/>
  <c:chart>
    <c:title>
      <c:tx>
        <c:rich>
          <a:bodyPr/>
          <a:lstStyle/>
          <a:p>
            <a:pPr>
              <a:defRPr/>
            </a:pPr>
            <a:r>
              <a:rPr lang="ru-RU"/>
              <a:t>Возбуждено дел</a:t>
            </a:r>
          </a:p>
        </c:rich>
      </c:tx>
      <c:layout/>
    </c:title>
    <c:plotArea>
      <c:layout/>
      <c:barChart>
        <c:barDir val="col"/>
        <c:grouping val="clustered"/>
        <c:ser>
          <c:idx val="0"/>
          <c:order val="0"/>
          <c:tx>
            <c:strRef>
              <c:f>Лист1!$B$1</c:f>
              <c:strCache>
                <c:ptCount val="1"/>
                <c:pt idx="0">
                  <c:v>Ряд 1</c:v>
                </c:pt>
              </c:strCache>
            </c:strRef>
          </c:tx>
          <c:spPr>
            <a:solidFill>
              <a:schemeClr val="accent1">
                <a:lumMod val="40000"/>
                <a:lumOff val="60000"/>
              </a:schemeClr>
            </a:solidFill>
            <a:ln>
              <a:solidFill>
                <a:schemeClr val="accent1">
                  <a:lumMod val="60000"/>
                  <a:lumOff val="40000"/>
                </a:schemeClr>
              </a:solidFill>
            </a:ln>
          </c:spPr>
          <c:dLbls>
            <c:dLblPos val="ctr"/>
            <c:showVal val="1"/>
          </c:dLbls>
          <c:cat>
            <c:strRef>
              <c:f>Лист1!$A$2:$A$4</c:f>
              <c:strCache>
                <c:ptCount val="3"/>
                <c:pt idx="0">
                  <c:v>2009 г.</c:v>
                </c:pt>
                <c:pt idx="1">
                  <c:v>2010 г.</c:v>
                </c:pt>
                <c:pt idx="2">
                  <c:v>2011 г.</c:v>
                </c:pt>
              </c:strCache>
            </c:strRef>
          </c:cat>
          <c:val>
            <c:numRef>
              <c:f>Лист1!$B$2:$B$4</c:f>
              <c:numCache>
                <c:formatCode>General</c:formatCode>
                <c:ptCount val="3"/>
                <c:pt idx="0">
                  <c:v>91</c:v>
                </c:pt>
                <c:pt idx="1">
                  <c:v>135</c:v>
                </c:pt>
                <c:pt idx="2">
                  <c:v>120</c:v>
                </c:pt>
              </c:numCache>
            </c:numRef>
          </c:val>
        </c:ser>
        <c:gapWidth val="75"/>
        <c:overlap val="40"/>
        <c:axId val="86729856"/>
        <c:axId val="84000768"/>
      </c:barChart>
      <c:catAx>
        <c:axId val="86729856"/>
        <c:scaling>
          <c:orientation val="minMax"/>
        </c:scaling>
        <c:axPos val="b"/>
        <c:numFmt formatCode="General" sourceLinked="1"/>
        <c:majorTickMark val="none"/>
        <c:tickLblPos val="nextTo"/>
        <c:crossAx val="84000768"/>
        <c:crosses val="autoZero"/>
        <c:auto val="1"/>
        <c:lblAlgn val="ctr"/>
        <c:lblOffset val="100"/>
      </c:catAx>
      <c:valAx>
        <c:axId val="84000768"/>
        <c:scaling>
          <c:orientation val="minMax"/>
        </c:scaling>
        <c:axPos val="l"/>
        <c:majorGridlines/>
        <c:numFmt formatCode="General" sourceLinked="1"/>
        <c:majorTickMark val="none"/>
        <c:tickLblPos val="nextTo"/>
        <c:crossAx val="86729856"/>
        <c:crosses val="autoZero"/>
        <c:crossBetween val="between"/>
      </c:valAx>
    </c:plotArea>
    <c:plotVisOnly val="1"/>
    <c:dispBlanksAs val="gap"/>
  </c:chart>
  <c:txPr>
    <a:bodyPr/>
    <a:lstStyle/>
    <a:p>
      <a:pPr>
        <a:defRPr sz="1799"/>
      </a:pPr>
      <a:endParaRPr lang="ru-RU"/>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9">
                <a:latin typeface="Arial" pitchFamily="34" charset="0"/>
                <a:cs typeface="Arial" pitchFamily="34" charset="0"/>
              </a:defRPr>
            </a:pPr>
            <a:r>
              <a:rPr lang="ru-RU" sz="1599" dirty="0" smtClean="0">
                <a:latin typeface="Arial" pitchFamily="34" charset="0"/>
                <a:cs typeface="Arial" pitchFamily="34" charset="0"/>
              </a:rPr>
              <a:t>2011 г.</a:t>
            </a:r>
            <a:endParaRPr lang="ru-RU" sz="1600" dirty="0">
              <a:latin typeface="Arial" pitchFamily="34" charset="0"/>
              <a:cs typeface="Arial" pitchFamily="34" charset="0"/>
            </a:endParaRPr>
          </a:p>
        </c:rich>
      </c:tx>
      <c:layout/>
    </c:title>
    <c:view3D>
      <c:rotX val="20"/>
      <c:rotY val="100"/>
      <c:perspective val="30"/>
    </c:view3D>
    <c:plotArea>
      <c:layout>
        <c:manualLayout>
          <c:layoutTarget val="inner"/>
          <c:xMode val="edge"/>
          <c:yMode val="edge"/>
          <c:x val="8.1712016983098004E-2"/>
          <c:y val="0.16459455893789576"/>
          <c:w val="0.86517639181231742"/>
          <c:h val="0.80028816242639711"/>
        </c:manualLayout>
      </c:layout>
      <c:pie3DChart>
        <c:varyColors val="1"/>
        <c:ser>
          <c:idx val="0"/>
          <c:order val="0"/>
          <c:tx>
            <c:strRef>
              <c:f>Лист1!$B$1</c:f>
              <c:strCache>
                <c:ptCount val="1"/>
                <c:pt idx="0">
                  <c:v>1 пг 2009</c:v>
                </c:pt>
              </c:strCache>
            </c:strRef>
          </c:tx>
          <c:dLbls>
            <c:dLbl>
              <c:idx val="0"/>
              <c:layout>
                <c:manualLayout>
                  <c:x val="-0.22727401342873377"/>
                  <c:y val="5.6172616977094678E-2"/>
                </c:manualLayout>
              </c:layout>
              <c:tx>
                <c:rich>
                  <a:bodyPr/>
                  <a:lstStyle/>
                  <a:p>
                    <a:r>
                      <a:rPr lang="en-US" sz="900" dirty="0" smtClean="0">
                        <a:latin typeface="Arial" pitchFamily="34" charset="0"/>
                        <a:cs typeface="Arial" pitchFamily="34" charset="0"/>
                      </a:rPr>
                      <a:t>47</a:t>
                    </a:r>
                    <a:r>
                      <a:rPr lang="ru-RU" sz="900" dirty="0" smtClean="0">
                        <a:latin typeface="Arial" pitchFamily="34" charset="0"/>
                        <a:cs typeface="Arial" pitchFamily="34" charset="0"/>
                      </a:rPr>
                      <a:t>,2</a:t>
                    </a:r>
                    <a:r>
                      <a:rPr lang="en-US" sz="900" dirty="0" smtClean="0">
                        <a:latin typeface="Arial" pitchFamily="34" charset="0"/>
                        <a:cs typeface="Arial" pitchFamily="34" charset="0"/>
                      </a:rPr>
                      <a:t>%</a:t>
                    </a:r>
                    <a:endParaRPr lang="en-US" sz="900" dirty="0">
                      <a:latin typeface="Arial" pitchFamily="34" charset="0"/>
                      <a:cs typeface="Arial" pitchFamily="34" charset="0"/>
                    </a:endParaRPr>
                  </a:p>
                </c:rich>
              </c:tx>
              <c:dLblPos val="bestFit"/>
            </c:dLbl>
            <c:dLbl>
              <c:idx val="1"/>
              <c:layout>
                <c:manualLayout>
                  <c:x val="0.19372583581691474"/>
                  <c:y val="-6.5053494819171845E-2"/>
                </c:manualLayout>
              </c:layout>
              <c:tx>
                <c:rich>
                  <a:bodyPr/>
                  <a:lstStyle/>
                  <a:p>
                    <a:pPr>
                      <a:defRPr sz="900">
                        <a:latin typeface="Arial" pitchFamily="34" charset="0"/>
                        <a:cs typeface="Arial" pitchFamily="34" charset="0"/>
                      </a:defRPr>
                    </a:pPr>
                    <a:r>
                      <a:rPr lang="en-US" sz="900" dirty="0" smtClean="0">
                        <a:latin typeface="Arial" pitchFamily="34" charset="0"/>
                        <a:cs typeface="Arial" pitchFamily="34" charset="0"/>
                      </a:rPr>
                      <a:t>5</a:t>
                    </a:r>
                    <a:r>
                      <a:rPr lang="ru-RU" sz="900" dirty="0" smtClean="0">
                        <a:latin typeface="Arial" pitchFamily="34" charset="0"/>
                        <a:cs typeface="Arial" pitchFamily="34" charset="0"/>
                      </a:rPr>
                      <a:t>2,8</a:t>
                    </a:r>
                    <a:r>
                      <a:rPr lang="en-US" sz="900" dirty="0" smtClean="0">
                        <a:latin typeface="Arial" pitchFamily="34" charset="0"/>
                        <a:cs typeface="Arial" pitchFamily="34" charset="0"/>
                      </a:rPr>
                      <a:t>%</a:t>
                    </a:r>
                    <a:endParaRPr lang="en-US" sz="900" dirty="0">
                      <a:latin typeface="Arial" pitchFamily="34" charset="0"/>
                      <a:cs typeface="Arial" pitchFamily="34" charset="0"/>
                    </a:endParaRPr>
                  </a:p>
                </c:rich>
              </c:tx>
              <c:numFmt formatCode="#,##0.0" sourceLinked="0"/>
              <c:spPr/>
              <c:dLblPos val="bestFit"/>
            </c:dLbl>
            <c:txPr>
              <a:bodyPr/>
              <a:lstStyle/>
              <a:p>
                <a:pPr>
                  <a:defRPr sz="900">
                    <a:latin typeface="Arial" pitchFamily="34" charset="0"/>
                    <a:cs typeface="Arial" pitchFamily="34" charset="0"/>
                  </a:defRPr>
                </a:pPr>
                <a:endParaRPr lang="ru-RU"/>
              </a:p>
            </c:txPr>
            <c:showPercent val="1"/>
            <c:showLeaderLines val="1"/>
          </c:dLbls>
          <c:cat>
            <c:strRef>
              <c:f>Лист1!$A$2:$A$3</c:f>
              <c:strCache>
                <c:ptCount val="2"/>
                <c:pt idx="0">
                  <c:v>Кв. 1</c:v>
                </c:pt>
                <c:pt idx="1">
                  <c:v>Кв. 2</c:v>
                </c:pt>
              </c:strCache>
            </c:strRef>
          </c:cat>
          <c:val>
            <c:numRef>
              <c:f>Лист1!$B$2:$B$3</c:f>
              <c:numCache>
                <c:formatCode>General</c:formatCode>
                <c:ptCount val="2"/>
                <c:pt idx="0">
                  <c:v>95</c:v>
                </c:pt>
                <c:pt idx="1">
                  <c:v>106</c:v>
                </c:pt>
              </c:numCache>
            </c:numRef>
          </c:val>
        </c:ser>
        <c:dLbls>
          <c:showPercent val="1"/>
        </c:dLbls>
      </c:pie3DChart>
      <c:spPr>
        <a:noFill/>
        <a:ln w="25381">
          <a:noFill/>
        </a:ln>
      </c:spPr>
    </c:plotArea>
    <c:plotVisOnly val="1"/>
    <c:dispBlanksAs val="zero"/>
  </c:chart>
  <c:txPr>
    <a:bodyPr/>
    <a:lstStyle/>
    <a:p>
      <a:pPr>
        <a:defRPr sz="1794"/>
      </a:pPr>
      <a:endParaRPr lang="ru-RU"/>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date1904 val="1"/>
  <c:lang val="ru-RU"/>
  <c:style val="26"/>
  <c:chart>
    <c:plotArea>
      <c:layout/>
      <c:barChart>
        <c:barDir val="bar"/>
        <c:grouping val="clustered"/>
        <c:ser>
          <c:idx val="0"/>
          <c:order val="0"/>
          <c:tx>
            <c:strRef>
              <c:f>Лист1!$B$1</c:f>
              <c:strCache>
                <c:ptCount val="1"/>
                <c:pt idx="0">
                  <c:v>Отменено решений</c:v>
                </c:pt>
              </c:strCache>
            </c:strRef>
          </c:tx>
          <c:spPr>
            <a:solidFill>
              <a:srgbClr val="0000FF"/>
            </a:solidFill>
          </c:spPr>
          <c:dLbls>
            <c:showVal val="1"/>
          </c:dLbls>
          <c:cat>
            <c:numRef>
              <c:f>Лист1!$A$2:$A$4</c:f>
              <c:numCache>
                <c:formatCode>General</c:formatCode>
                <c:ptCount val="3"/>
                <c:pt idx="0">
                  <c:v>2009</c:v>
                </c:pt>
                <c:pt idx="1">
                  <c:v>2010</c:v>
                </c:pt>
                <c:pt idx="2">
                  <c:v>2011</c:v>
                </c:pt>
              </c:numCache>
            </c:numRef>
          </c:cat>
          <c:val>
            <c:numRef>
              <c:f>Лист1!$B$2:$B$4</c:f>
              <c:numCache>
                <c:formatCode>General</c:formatCode>
                <c:ptCount val="3"/>
                <c:pt idx="0">
                  <c:v>2</c:v>
                </c:pt>
                <c:pt idx="1">
                  <c:v>0</c:v>
                </c:pt>
                <c:pt idx="2">
                  <c:v>0</c:v>
                </c:pt>
              </c:numCache>
            </c:numRef>
          </c:val>
        </c:ser>
        <c:ser>
          <c:idx val="1"/>
          <c:order val="1"/>
          <c:tx>
            <c:strRef>
              <c:f>Лист1!$C$1</c:f>
              <c:strCache>
                <c:ptCount val="1"/>
                <c:pt idx="0">
                  <c:v>Обжаловано решений</c:v>
                </c:pt>
              </c:strCache>
            </c:strRef>
          </c:tx>
          <c:spPr>
            <a:solidFill>
              <a:srgbClr val="FF0066"/>
            </a:solidFill>
          </c:spPr>
          <c:dLbls>
            <c:showVal val="1"/>
          </c:dLbls>
          <c:cat>
            <c:numRef>
              <c:f>Лист1!$A$2:$A$4</c:f>
              <c:numCache>
                <c:formatCode>General</c:formatCode>
                <c:ptCount val="3"/>
                <c:pt idx="0">
                  <c:v>2009</c:v>
                </c:pt>
                <c:pt idx="1">
                  <c:v>2010</c:v>
                </c:pt>
                <c:pt idx="2">
                  <c:v>2011</c:v>
                </c:pt>
              </c:numCache>
            </c:numRef>
          </c:cat>
          <c:val>
            <c:numRef>
              <c:f>Лист1!$C$2:$C$4</c:f>
              <c:numCache>
                <c:formatCode>General</c:formatCode>
                <c:ptCount val="3"/>
                <c:pt idx="0">
                  <c:v>10</c:v>
                </c:pt>
                <c:pt idx="1">
                  <c:v>3</c:v>
                </c:pt>
                <c:pt idx="2">
                  <c:v>6</c:v>
                </c:pt>
              </c:numCache>
            </c:numRef>
          </c:val>
        </c:ser>
        <c:ser>
          <c:idx val="2"/>
          <c:order val="2"/>
          <c:tx>
            <c:strRef>
              <c:f>Лист1!$D$1</c:f>
              <c:strCache>
                <c:ptCount val="1"/>
                <c:pt idx="0">
                  <c:v>Исполнено предписаний</c:v>
                </c:pt>
              </c:strCache>
            </c:strRef>
          </c:tx>
          <c:spPr>
            <a:solidFill>
              <a:srgbClr val="33CCCC"/>
            </a:solidFill>
          </c:spPr>
          <c:dLbls>
            <c:showVal val="1"/>
          </c:dLbls>
          <c:cat>
            <c:numRef>
              <c:f>Лист1!$A$2:$A$4</c:f>
              <c:numCache>
                <c:formatCode>General</c:formatCode>
                <c:ptCount val="3"/>
                <c:pt idx="0">
                  <c:v>2009</c:v>
                </c:pt>
                <c:pt idx="1">
                  <c:v>2010</c:v>
                </c:pt>
                <c:pt idx="2">
                  <c:v>2011</c:v>
                </c:pt>
              </c:numCache>
            </c:numRef>
          </c:cat>
          <c:val>
            <c:numRef>
              <c:f>Лист1!$D$2:$D$4</c:f>
              <c:numCache>
                <c:formatCode>General</c:formatCode>
                <c:ptCount val="3"/>
                <c:pt idx="0">
                  <c:v>69</c:v>
                </c:pt>
                <c:pt idx="1">
                  <c:v>116</c:v>
                </c:pt>
                <c:pt idx="2">
                  <c:v>72</c:v>
                </c:pt>
              </c:numCache>
            </c:numRef>
          </c:val>
        </c:ser>
        <c:ser>
          <c:idx val="3"/>
          <c:order val="3"/>
          <c:tx>
            <c:strRef>
              <c:f>Лист1!$E$1</c:f>
              <c:strCache>
                <c:ptCount val="1"/>
                <c:pt idx="0">
                  <c:v>Выдано предписаний</c:v>
                </c:pt>
              </c:strCache>
            </c:strRef>
          </c:tx>
          <c:spPr>
            <a:solidFill>
              <a:srgbClr val="FF3399"/>
            </a:solidFill>
          </c:spPr>
          <c:dLbls>
            <c:showVal val="1"/>
          </c:dLbls>
          <c:cat>
            <c:numRef>
              <c:f>Лист1!$A$2:$A$4</c:f>
              <c:numCache>
                <c:formatCode>General</c:formatCode>
                <c:ptCount val="3"/>
                <c:pt idx="0">
                  <c:v>2009</c:v>
                </c:pt>
                <c:pt idx="1">
                  <c:v>2010</c:v>
                </c:pt>
                <c:pt idx="2">
                  <c:v>2011</c:v>
                </c:pt>
              </c:numCache>
            </c:numRef>
          </c:cat>
          <c:val>
            <c:numRef>
              <c:f>Лист1!$E$2:$E$4</c:f>
              <c:numCache>
                <c:formatCode>General</c:formatCode>
                <c:ptCount val="3"/>
                <c:pt idx="0">
                  <c:v>72</c:v>
                </c:pt>
                <c:pt idx="1">
                  <c:v>118</c:v>
                </c:pt>
                <c:pt idx="2">
                  <c:v>72</c:v>
                </c:pt>
              </c:numCache>
            </c:numRef>
          </c:val>
        </c:ser>
        <c:ser>
          <c:idx val="4"/>
          <c:order val="4"/>
          <c:tx>
            <c:strRef>
              <c:f>Лист1!$F$1</c:f>
              <c:strCache>
                <c:ptCount val="1"/>
                <c:pt idx="0">
                  <c:v>Принято решений о нарушении</c:v>
                </c:pt>
              </c:strCache>
            </c:strRef>
          </c:tx>
          <c:spPr>
            <a:solidFill>
              <a:srgbClr val="00FF00"/>
            </a:solidFill>
          </c:spPr>
          <c:dLbls>
            <c:showVal val="1"/>
          </c:dLbls>
          <c:cat>
            <c:numRef>
              <c:f>Лист1!$A$2:$A$4</c:f>
              <c:numCache>
                <c:formatCode>General</c:formatCode>
                <c:ptCount val="3"/>
                <c:pt idx="0">
                  <c:v>2009</c:v>
                </c:pt>
                <c:pt idx="1">
                  <c:v>2010</c:v>
                </c:pt>
                <c:pt idx="2">
                  <c:v>2011</c:v>
                </c:pt>
              </c:numCache>
            </c:numRef>
          </c:cat>
          <c:val>
            <c:numRef>
              <c:f>Лист1!$F$2:$F$4</c:f>
              <c:numCache>
                <c:formatCode>General</c:formatCode>
                <c:ptCount val="3"/>
                <c:pt idx="0">
                  <c:v>78</c:v>
                </c:pt>
                <c:pt idx="1">
                  <c:v>127</c:v>
                </c:pt>
                <c:pt idx="2">
                  <c:v>78</c:v>
                </c:pt>
              </c:numCache>
            </c:numRef>
          </c:val>
        </c:ser>
        <c:ser>
          <c:idx val="5"/>
          <c:order val="5"/>
          <c:tx>
            <c:strRef>
              <c:f>Лист1!$G$1</c:f>
              <c:strCache>
                <c:ptCount val="1"/>
                <c:pt idx="0">
                  <c:v>Возбуждено дел</c:v>
                </c:pt>
              </c:strCache>
            </c:strRef>
          </c:tx>
          <c:spPr>
            <a:solidFill>
              <a:srgbClr val="FFFF00"/>
            </a:solidFill>
          </c:spPr>
          <c:dLbls>
            <c:showVal val="1"/>
          </c:dLbls>
          <c:cat>
            <c:numRef>
              <c:f>Лист1!$A$2:$A$4</c:f>
              <c:numCache>
                <c:formatCode>General</c:formatCode>
                <c:ptCount val="3"/>
                <c:pt idx="0">
                  <c:v>2009</c:v>
                </c:pt>
                <c:pt idx="1">
                  <c:v>2010</c:v>
                </c:pt>
                <c:pt idx="2">
                  <c:v>2011</c:v>
                </c:pt>
              </c:numCache>
            </c:numRef>
          </c:cat>
          <c:val>
            <c:numRef>
              <c:f>Лист1!$G$2:$G$4</c:f>
              <c:numCache>
                <c:formatCode>General</c:formatCode>
                <c:ptCount val="3"/>
                <c:pt idx="0">
                  <c:v>91</c:v>
                </c:pt>
                <c:pt idx="1">
                  <c:v>135</c:v>
                </c:pt>
                <c:pt idx="2">
                  <c:v>120</c:v>
                </c:pt>
              </c:numCache>
            </c:numRef>
          </c:val>
        </c:ser>
        <c:dLbls>
          <c:showVal val="1"/>
        </c:dLbls>
        <c:gapWidth val="75"/>
        <c:axId val="83962880"/>
        <c:axId val="83981056"/>
      </c:barChart>
      <c:catAx>
        <c:axId val="83962880"/>
        <c:scaling>
          <c:orientation val="minMax"/>
        </c:scaling>
        <c:axPos val="l"/>
        <c:numFmt formatCode="General" sourceLinked="1"/>
        <c:majorTickMark val="none"/>
        <c:tickLblPos val="nextTo"/>
        <c:crossAx val="83981056"/>
        <c:crosses val="autoZero"/>
        <c:auto val="1"/>
        <c:lblAlgn val="ctr"/>
        <c:lblOffset val="100"/>
      </c:catAx>
      <c:valAx>
        <c:axId val="83981056"/>
        <c:scaling>
          <c:orientation val="minMax"/>
        </c:scaling>
        <c:axPos val="b"/>
        <c:numFmt formatCode="General" sourceLinked="1"/>
        <c:majorTickMark val="none"/>
        <c:tickLblPos val="nextTo"/>
        <c:crossAx val="83962880"/>
        <c:crosses val="autoZero"/>
        <c:crossBetween val="between"/>
      </c:valAx>
      <c:spPr>
        <a:noFill/>
        <a:ln w="25394">
          <a:noFill/>
        </a:ln>
      </c:spPr>
    </c:plotArea>
    <c:legend>
      <c:legendPos val="r"/>
      <c:layout>
        <c:manualLayout>
          <c:xMode val="edge"/>
          <c:yMode val="edge"/>
          <c:x val="0.67916637057922369"/>
          <c:y val="8.1925636288630227E-2"/>
          <c:w val="0.31889037887731247"/>
          <c:h val="0.90306841485361022"/>
        </c:manualLayout>
      </c:layout>
    </c:legend>
    <c:plotVisOnly val="1"/>
    <c:dispBlanksAs val="gap"/>
  </c:chart>
  <c:txPr>
    <a:bodyPr/>
    <a:lstStyle/>
    <a:p>
      <a:pPr>
        <a:defRPr sz="1799"/>
      </a:pPr>
      <a:endParaRPr lang="ru-RU"/>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lang val="ru-RU"/>
  <c:style val="26"/>
  <c:chart>
    <c:title>
      <c:tx>
        <c:rich>
          <a:bodyPr/>
          <a:lstStyle/>
          <a:p>
            <a:pPr>
              <a:defRPr sz="1800">
                <a:latin typeface="Arial" pitchFamily="34" charset="0"/>
                <a:cs typeface="Arial" pitchFamily="34" charset="0"/>
              </a:defRPr>
            </a:pPr>
            <a:r>
              <a:rPr lang="ru-RU" sz="1800" b="1" i="0" u="none" strike="noStrike" baseline="0" dirty="0" smtClean="0">
                <a:latin typeface="Arial" pitchFamily="34" charset="0"/>
                <a:cs typeface="Arial" pitchFamily="34" charset="0"/>
              </a:rPr>
              <a:t>Выдано постановлений о наложении штрафа</a:t>
            </a:r>
            <a:endParaRPr lang="ru-RU" sz="1800" dirty="0">
              <a:latin typeface="Arial" pitchFamily="34" charset="0"/>
              <a:cs typeface="Arial" pitchFamily="34" charset="0"/>
            </a:endParaRPr>
          </a:p>
        </c:rich>
      </c:tx>
      <c:layout>
        <c:manualLayout>
          <c:xMode val="edge"/>
          <c:yMode val="edge"/>
          <c:x val="2.2416202067511059E-2"/>
          <c:y val="5.1253860207925751E-3"/>
        </c:manualLayout>
      </c:layout>
    </c:title>
    <c:plotArea>
      <c:layout/>
      <c:barChart>
        <c:barDir val="col"/>
        <c:grouping val="stacked"/>
        <c:ser>
          <c:idx val="0"/>
          <c:order val="0"/>
          <c:tx>
            <c:strRef>
              <c:f>Лист1!$B$1</c:f>
              <c:strCache>
                <c:ptCount val="1"/>
                <c:pt idx="0">
                  <c:v>законодательство о
рекламе</c:v>
                </c:pt>
              </c:strCache>
            </c:strRef>
          </c:tx>
          <c:spPr>
            <a:solidFill>
              <a:srgbClr val="FFFF00"/>
            </a:solidFill>
          </c:spPr>
          <c:dLbls>
            <c:showVal val="1"/>
          </c:dLbls>
          <c:cat>
            <c:strRef>
              <c:f>Лист1!$A$2:$A$4</c:f>
              <c:strCache>
                <c:ptCount val="3"/>
                <c:pt idx="0">
                  <c:v>2009 г.</c:v>
                </c:pt>
                <c:pt idx="1">
                  <c:v>2010 г.</c:v>
                </c:pt>
                <c:pt idx="2">
                  <c:v>2011 г.</c:v>
                </c:pt>
              </c:strCache>
            </c:strRef>
          </c:cat>
          <c:val>
            <c:numRef>
              <c:f>Лист1!$B$2:$B$4</c:f>
              <c:numCache>
                <c:formatCode>General</c:formatCode>
                <c:ptCount val="3"/>
                <c:pt idx="0">
                  <c:v>133</c:v>
                </c:pt>
                <c:pt idx="1">
                  <c:v>162</c:v>
                </c:pt>
                <c:pt idx="2">
                  <c:v>178</c:v>
                </c:pt>
              </c:numCache>
            </c:numRef>
          </c:val>
        </c:ser>
        <c:ser>
          <c:idx val="1"/>
          <c:order val="1"/>
          <c:tx>
            <c:strRef>
              <c:f>Лист1!$C$1</c:f>
              <c:strCache>
                <c:ptCount val="1"/>
                <c:pt idx="0">
                  <c:v>законодательство о размещении заказов</c:v>
                </c:pt>
              </c:strCache>
            </c:strRef>
          </c:tx>
          <c:spPr>
            <a:solidFill>
              <a:srgbClr val="00B0F0"/>
            </a:solidFill>
          </c:spPr>
          <c:dLbls>
            <c:showVal val="1"/>
          </c:dLbls>
          <c:cat>
            <c:strRef>
              <c:f>Лист1!$A$2:$A$4</c:f>
              <c:strCache>
                <c:ptCount val="3"/>
                <c:pt idx="0">
                  <c:v>2009 г.</c:v>
                </c:pt>
                <c:pt idx="1">
                  <c:v>2010 г.</c:v>
                </c:pt>
                <c:pt idx="2">
                  <c:v>2011 г.</c:v>
                </c:pt>
              </c:strCache>
            </c:strRef>
          </c:cat>
          <c:val>
            <c:numRef>
              <c:f>Лист1!$C$2:$C$4</c:f>
              <c:numCache>
                <c:formatCode>General</c:formatCode>
                <c:ptCount val="3"/>
                <c:pt idx="0">
                  <c:v>119</c:v>
                </c:pt>
                <c:pt idx="1">
                  <c:v>75</c:v>
                </c:pt>
                <c:pt idx="2">
                  <c:v>92</c:v>
                </c:pt>
              </c:numCache>
            </c:numRef>
          </c:val>
        </c:ser>
        <c:ser>
          <c:idx val="2"/>
          <c:order val="2"/>
          <c:tx>
            <c:strRef>
              <c:f>Лист1!$D$1</c:f>
              <c:strCache>
                <c:ptCount val="1"/>
                <c:pt idx="0">
                  <c:v>антимонопольное законодательство</c:v>
                </c:pt>
              </c:strCache>
            </c:strRef>
          </c:tx>
          <c:spPr>
            <a:solidFill>
              <a:srgbClr val="FF3399"/>
            </a:solidFill>
          </c:spPr>
          <c:dLbls>
            <c:showVal val="1"/>
          </c:dLbls>
          <c:cat>
            <c:strRef>
              <c:f>Лист1!$A$2:$A$4</c:f>
              <c:strCache>
                <c:ptCount val="3"/>
                <c:pt idx="0">
                  <c:v>2009 г.</c:v>
                </c:pt>
                <c:pt idx="1">
                  <c:v>2010 г.</c:v>
                </c:pt>
                <c:pt idx="2">
                  <c:v>2011 г.</c:v>
                </c:pt>
              </c:strCache>
            </c:strRef>
          </c:cat>
          <c:val>
            <c:numRef>
              <c:f>Лист1!$D$2:$D$4</c:f>
              <c:numCache>
                <c:formatCode>General</c:formatCode>
                <c:ptCount val="3"/>
                <c:pt idx="0">
                  <c:v>50</c:v>
                </c:pt>
                <c:pt idx="1">
                  <c:v>76</c:v>
                </c:pt>
                <c:pt idx="2">
                  <c:v>129</c:v>
                </c:pt>
              </c:numCache>
            </c:numRef>
          </c:val>
        </c:ser>
        <c:dLbls>
          <c:showVal val="1"/>
        </c:dLbls>
        <c:gapWidth val="55"/>
        <c:overlap val="100"/>
        <c:axId val="84947712"/>
        <c:axId val="84949248"/>
      </c:barChart>
      <c:catAx>
        <c:axId val="84947712"/>
        <c:scaling>
          <c:orientation val="minMax"/>
        </c:scaling>
        <c:axPos val="b"/>
        <c:numFmt formatCode="General" sourceLinked="1"/>
        <c:majorTickMark val="none"/>
        <c:tickLblPos val="nextTo"/>
        <c:crossAx val="84949248"/>
        <c:crosses val="autoZero"/>
        <c:auto val="1"/>
        <c:lblAlgn val="ctr"/>
        <c:lblOffset val="100"/>
      </c:catAx>
      <c:valAx>
        <c:axId val="84949248"/>
        <c:scaling>
          <c:orientation val="minMax"/>
        </c:scaling>
        <c:axPos val="l"/>
        <c:majorGridlines/>
        <c:numFmt formatCode="General" sourceLinked="1"/>
        <c:majorTickMark val="none"/>
        <c:tickLblPos val="nextTo"/>
        <c:crossAx val="84947712"/>
        <c:crosses val="autoZero"/>
        <c:crossBetween val="between"/>
      </c:valAx>
      <c:spPr>
        <a:noFill/>
        <a:ln w="25387">
          <a:noFill/>
        </a:ln>
      </c:spPr>
    </c:plotArea>
    <c:legend>
      <c:legendPos val="r"/>
      <c:layout>
        <c:manualLayout>
          <c:xMode val="edge"/>
          <c:yMode val="edge"/>
          <c:x val="0.66333530273245178"/>
          <c:y val="0.20794515675273703"/>
          <c:w val="0.336664697267549"/>
          <c:h val="0.71038496984591415"/>
        </c:manualLayout>
      </c:layout>
    </c:legend>
    <c:plotVisOnly val="1"/>
    <c:dispBlanksAs val="gap"/>
  </c:chart>
  <c:txPr>
    <a:bodyPr/>
    <a:lstStyle/>
    <a:p>
      <a:pPr>
        <a:defRPr sz="1799"/>
      </a:pPr>
      <a:endParaRPr lang="ru-RU"/>
    </a:p>
  </c:txPr>
  <c:externalData r:id="rId1"/>
  <c:userShapes r:id="rId2"/>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8">
                <a:latin typeface="Arial" pitchFamily="34" charset="0"/>
                <a:cs typeface="Arial" pitchFamily="34" charset="0"/>
              </a:defRPr>
            </a:pPr>
            <a:r>
              <a:rPr lang="ru-RU" sz="1598" dirty="0" smtClean="0">
                <a:latin typeface="Arial" pitchFamily="34" charset="0"/>
                <a:cs typeface="Arial" pitchFamily="34" charset="0"/>
              </a:rPr>
              <a:t>2010 г.</a:t>
            </a:r>
            <a:endParaRPr lang="ru-RU" sz="1600" dirty="0">
              <a:latin typeface="Arial" pitchFamily="34" charset="0"/>
              <a:cs typeface="Arial" pitchFamily="34" charset="0"/>
            </a:endParaRPr>
          </a:p>
        </c:rich>
      </c:tx>
      <c:layout>
        <c:manualLayout>
          <c:xMode val="edge"/>
          <c:yMode val="edge"/>
          <c:x val="0.38095238095238187"/>
          <c:y val="0.11576135675348291"/>
        </c:manualLayout>
      </c:layout>
    </c:title>
    <c:view3D>
      <c:rotX val="20"/>
      <c:rotY val="359"/>
      <c:perspective val="30"/>
    </c:view3D>
    <c:plotArea>
      <c:layout>
        <c:manualLayout>
          <c:layoutTarget val="inner"/>
          <c:xMode val="edge"/>
          <c:yMode val="edge"/>
          <c:x val="8.6101544272858571E-2"/>
          <c:y val="0.18853314543998145"/>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0770854350993125"/>
                  <c:y val="-3.3642566181152904E-2"/>
                </c:manualLayout>
              </c:layout>
              <c:dLblPos val="bestFit"/>
              <c:showVal val="1"/>
            </c:dLbl>
            <c:dLbl>
              <c:idx val="1"/>
              <c:layout>
                <c:manualLayout>
                  <c:x val="-0.10470413406208834"/>
                  <c:y val="7.3471945660193326E-3"/>
                </c:manualLayout>
              </c:layout>
              <c:dLblPos val="bestFit"/>
              <c:showVal val="1"/>
            </c:dLbl>
            <c:txPr>
              <a:bodyPr/>
              <a:lstStyle/>
              <a:p>
                <a:pPr>
                  <a:defRPr sz="900">
                    <a:latin typeface="Arial" pitchFamily="34" charset="0"/>
                    <a:cs typeface="Arial" pitchFamily="34" charset="0"/>
                  </a:defRPr>
                </a:pPr>
                <a:endParaRPr lang="ru-RU"/>
              </a:p>
            </c:txPr>
            <c:dLblPos val="inEnd"/>
            <c:showVal val="1"/>
            <c:showLeaderLines val="1"/>
          </c:dLbls>
          <c:cat>
            <c:strRef>
              <c:f>Лист1!$A$2:$A$3</c:f>
              <c:strCache>
                <c:ptCount val="2"/>
                <c:pt idx="0">
                  <c:v>Кв. 1</c:v>
                </c:pt>
                <c:pt idx="1">
                  <c:v>Кв. 2</c:v>
                </c:pt>
              </c:strCache>
            </c:strRef>
          </c:cat>
          <c:val>
            <c:numRef>
              <c:f>Лист1!$B$2:$B$3</c:f>
              <c:numCache>
                <c:formatCode>0.0%</c:formatCode>
                <c:ptCount val="2"/>
                <c:pt idx="0">
                  <c:v>6.7000000000000004E-2</c:v>
                </c:pt>
                <c:pt idx="1">
                  <c:v>0.93300000000000005</c:v>
                </c:pt>
              </c:numCache>
            </c:numRef>
          </c:val>
        </c:ser>
        <c:dLbls>
          <c:showCatName val="1"/>
          <c:showPercent val="1"/>
        </c:dLbls>
      </c:pie3DChart>
      <c:spPr>
        <a:noFill/>
        <a:ln w="25369">
          <a:noFill/>
        </a:ln>
      </c:spPr>
    </c:plotArea>
    <c:plotVisOnly val="1"/>
    <c:dispBlanksAs val="zero"/>
  </c:chart>
  <c:txPr>
    <a:bodyPr/>
    <a:lstStyle/>
    <a:p>
      <a:pPr>
        <a:defRPr sz="1794"/>
      </a:pPr>
      <a:endParaRPr lang="ru-RU"/>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7">
                <a:latin typeface="Arial" pitchFamily="34" charset="0"/>
                <a:cs typeface="Arial" pitchFamily="34" charset="0"/>
              </a:defRPr>
            </a:pPr>
            <a:r>
              <a:rPr lang="ru-RU" sz="1597" dirty="0" smtClean="0">
                <a:latin typeface="Arial" pitchFamily="34" charset="0"/>
                <a:cs typeface="Arial" pitchFamily="34" charset="0"/>
              </a:rPr>
              <a:t>2011 г.</a:t>
            </a:r>
            <a:endParaRPr lang="ru-RU" sz="1600" dirty="0">
              <a:latin typeface="Arial" pitchFamily="34" charset="0"/>
              <a:cs typeface="Arial" pitchFamily="34" charset="0"/>
            </a:endParaRPr>
          </a:p>
        </c:rich>
      </c:tx>
      <c:layout>
        <c:manualLayout>
          <c:xMode val="edge"/>
          <c:yMode val="edge"/>
          <c:x val="0.38042612320518843"/>
          <c:y val="0.11576135675348291"/>
        </c:manualLayout>
      </c:layout>
    </c:title>
    <c:view3D>
      <c:rotX val="20"/>
      <c:rotY val="359"/>
      <c:perspective val="30"/>
    </c:view3D>
    <c:plotArea>
      <c:layout>
        <c:manualLayout>
          <c:layoutTarget val="inner"/>
          <c:xMode val="edge"/>
          <c:yMode val="edge"/>
          <c:x val="8.6101544272858571E-2"/>
          <c:y val="0.18853314543998151"/>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6.7794057388396223E-2"/>
                  <c:y val="-5.9376749921664182E-2"/>
                </c:manualLayout>
              </c:layout>
              <c:dLblPos val="bestFit"/>
              <c:showVal val="1"/>
            </c:dLbl>
            <c:dLbl>
              <c:idx val="1"/>
              <c:layout>
                <c:manualLayout>
                  <c:x val="-8.6231436260340869E-2"/>
                  <c:y val="9.6117574520130731E-3"/>
                </c:manualLayout>
              </c:layout>
              <c:dLblPos val="bestFit"/>
              <c:showVal val="1"/>
            </c:dLbl>
            <c:txPr>
              <a:bodyPr/>
              <a:lstStyle/>
              <a:p>
                <a:pPr>
                  <a:defRPr sz="900">
                    <a:latin typeface="Arial" pitchFamily="34" charset="0"/>
                    <a:cs typeface="Arial" pitchFamily="34" charset="0"/>
                  </a:defRPr>
                </a:pPr>
                <a:endParaRPr lang="ru-RU"/>
              </a:p>
            </c:txPr>
            <c:dLblPos val="inEnd"/>
            <c:showVal val="1"/>
            <c:showLeaderLines val="1"/>
          </c:dLbls>
          <c:cat>
            <c:strRef>
              <c:f>Лист1!$A$2:$A$3</c:f>
              <c:strCache>
                <c:ptCount val="2"/>
                <c:pt idx="0">
                  <c:v>Кв. 1</c:v>
                </c:pt>
                <c:pt idx="1">
                  <c:v>Кв. 2</c:v>
                </c:pt>
              </c:strCache>
            </c:strRef>
          </c:cat>
          <c:val>
            <c:numRef>
              <c:f>Лист1!$B$2:$B$3</c:f>
              <c:numCache>
                <c:formatCode>0.0%</c:formatCode>
                <c:ptCount val="2"/>
                <c:pt idx="0">
                  <c:v>7.8000000000000014E-2</c:v>
                </c:pt>
                <c:pt idx="1">
                  <c:v>0.92200000000000004</c:v>
                </c:pt>
              </c:numCache>
            </c:numRef>
          </c:val>
        </c:ser>
        <c:dLbls>
          <c:showVal val="1"/>
        </c:dLbls>
      </c:pie3DChart>
      <c:spPr>
        <a:noFill/>
        <a:ln w="25351">
          <a:noFill/>
        </a:ln>
      </c:spPr>
    </c:plotArea>
    <c:plotVisOnly val="1"/>
    <c:dispBlanksAs val="zero"/>
  </c:chart>
  <c:txPr>
    <a:bodyPr/>
    <a:lstStyle/>
    <a:p>
      <a:pPr>
        <a:defRPr sz="1786"/>
      </a:pPr>
      <a:endParaRPr lang="ru-RU"/>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9">
                <a:latin typeface="Arial" pitchFamily="34" charset="0"/>
                <a:cs typeface="Arial" pitchFamily="34" charset="0"/>
              </a:defRPr>
            </a:pPr>
            <a:r>
              <a:rPr lang="ru-RU" sz="1599" dirty="0" smtClean="0">
                <a:latin typeface="Arial" pitchFamily="34" charset="0"/>
                <a:cs typeface="Arial" pitchFamily="34" charset="0"/>
              </a:rPr>
              <a:t>2009 г.</a:t>
            </a:r>
            <a:endParaRPr lang="ru-RU" sz="1600" dirty="0">
              <a:latin typeface="Arial" pitchFamily="34" charset="0"/>
              <a:cs typeface="Arial" pitchFamily="34" charset="0"/>
            </a:endParaRPr>
          </a:p>
        </c:rich>
      </c:tx>
      <c:layout>
        <c:manualLayout>
          <c:xMode val="edge"/>
          <c:yMode val="edge"/>
          <c:x val="0.34935309556893634"/>
          <c:y val="0.11296547546941262"/>
        </c:manualLayout>
      </c:layout>
    </c:title>
    <c:view3D>
      <c:rotX val="20"/>
      <c:rotY val="335"/>
      <c:perspective val="30"/>
    </c:view3D>
    <c:plotArea>
      <c:layout>
        <c:manualLayout>
          <c:layoutTarget val="inner"/>
          <c:xMode val="edge"/>
          <c:yMode val="edge"/>
          <c:x val="8.6101544272858571E-2"/>
          <c:y val="0.18853314543998151"/>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3.5857734278060611E-2"/>
                  <c:y val="-0.10027595948096855"/>
                </c:manualLayout>
              </c:layout>
              <c:dLblPos val="bestFit"/>
              <c:showVal val="1"/>
            </c:dLbl>
            <c:dLbl>
              <c:idx val="1"/>
              <c:layout>
                <c:manualLayout>
                  <c:x val="-4.8524346827780547E-3"/>
                  <c:y val="8.4610568257281124E-2"/>
                </c:manualLayout>
              </c:layout>
              <c:dLblPos val="bestFit"/>
              <c:showVal val="1"/>
            </c:dLbl>
            <c:txPr>
              <a:bodyPr/>
              <a:lstStyle/>
              <a:p>
                <a:pPr>
                  <a:defRPr sz="900">
                    <a:latin typeface="Arial" pitchFamily="34" charset="0"/>
                    <a:cs typeface="Arial" pitchFamily="34" charset="0"/>
                  </a:defRPr>
                </a:pPr>
                <a:endParaRPr lang="ru-RU"/>
              </a:p>
            </c:txPr>
            <c:dLblPos val="ctr"/>
            <c:showVal val="1"/>
            <c:showLeaderLines val="1"/>
          </c:dLbls>
          <c:cat>
            <c:strRef>
              <c:f>Лист1!$A$2:$A$3</c:f>
              <c:strCache>
                <c:ptCount val="2"/>
                <c:pt idx="0">
                  <c:v>Кв. 1</c:v>
                </c:pt>
                <c:pt idx="1">
                  <c:v>Кв. 2</c:v>
                </c:pt>
              </c:strCache>
            </c:strRef>
          </c:cat>
          <c:val>
            <c:numRef>
              <c:f>Лист1!$B$2:$B$3</c:f>
              <c:numCache>
                <c:formatCode>0.0%</c:formatCode>
                <c:ptCount val="2"/>
                <c:pt idx="0">
                  <c:v>0.28500000000000031</c:v>
                </c:pt>
                <c:pt idx="1">
                  <c:v>0.71500000000000064</c:v>
                </c:pt>
              </c:numCache>
            </c:numRef>
          </c:val>
        </c:ser>
        <c:dLbls>
          <c:showVal val="1"/>
        </c:dLbls>
      </c:pie3DChart>
      <c:spPr>
        <a:noFill/>
        <a:ln w="25381">
          <a:noFill/>
        </a:ln>
      </c:spPr>
    </c:plotArea>
    <c:plotVisOnly val="1"/>
    <c:dispBlanksAs val="zero"/>
  </c:chart>
  <c:txPr>
    <a:bodyPr/>
    <a:lstStyle/>
    <a:p>
      <a:pPr>
        <a:defRPr sz="1796"/>
      </a:pPr>
      <a:endParaRPr lang="ru-RU"/>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ru-RU"/>
  <c:style val="26"/>
  <c:chart>
    <c:title>
      <c:tx>
        <c:rich>
          <a:bodyPr/>
          <a:lstStyle/>
          <a:p>
            <a:pPr>
              <a:defRPr/>
            </a:pPr>
            <a:r>
              <a:rPr lang="ru-RU" sz="1801" b="1" i="0" u="none" strike="noStrike" baseline="0" dirty="0" smtClean="0">
                <a:latin typeface="Arial" pitchFamily="34" charset="0"/>
                <a:cs typeface="Arial" pitchFamily="34" charset="0"/>
              </a:rPr>
              <a:t>Общий размер наложенного штрафа (млн. руб.)</a:t>
            </a:r>
            <a:endParaRPr lang="ru-RU" sz="1800" dirty="0">
              <a:latin typeface="Arial" pitchFamily="34" charset="0"/>
              <a:cs typeface="Arial" pitchFamily="34" charset="0"/>
            </a:endParaRPr>
          </a:p>
        </c:rich>
      </c:tx>
      <c:layout>
        <c:manualLayout>
          <c:xMode val="edge"/>
          <c:yMode val="edge"/>
          <c:x val="1.0358985126859139E-2"/>
          <c:y val="1.8155522767446305E-3"/>
        </c:manualLayout>
      </c:layout>
    </c:title>
    <c:plotArea>
      <c:layout/>
      <c:barChart>
        <c:barDir val="col"/>
        <c:grouping val="stacked"/>
        <c:ser>
          <c:idx val="0"/>
          <c:order val="0"/>
          <c:tx>
            <c:strRef>
              <c:f>Лист1!$B$1</c:f>
              <c:strCache>
                <c:ptCount val="1"/>
                <c:pt idx="0">
                  <c:v>законодательство о
рекламе</c:v>
                </c:pt>
              </c:strCache>
            </c:strRef>
          </c:tx>
          <c:spPr>
            <a:solidFill>
              <a:srgbClr val="FFFF00"/>
            </a:solidFill>
          </c:spPr>
          <c:dLbls>
            <c:txPr>
              <a:bodyPr/>
              <a:lstStyle/>
              <a:p>
                <a:pPr>
                  <a:defRPr sz="1600">
                    <a:latin typeface="Arial" pitchFamily="34" charset="0"/>
                    <a:cs typeface="Arial" pitchFamily="34" charset="0"/>
                  </a:defRPr>
                </a:pPr>
                <a:endParaRPr lang="ru-RU"/>
              </a:p>
            </c:txPr>
            <c:showVal val="1"/>
          </c:dLbls>
          <c:cat>
            <c:strRef>
              <c:f>Лист1!$A$2:$A$4</c:f>
              <c:strCache>
                <c:ptCount val="3"/>
                <c:pt idx="0">
                  <c:v>2009 г.</c:v>
                </c:pt>
                <c:pt idx="1">
                  <c:v>2010 г.</c:v>
                </c:pt>
                <c:pt idx="2">
                  <c:v>2011 г.</c:v>
                </c:pt>
              </c:strCache>
            </c:strRef>
          </c:cat>
          <c:val>
            <c:numRef>
              <c:f>Лист1!$B$2:$B$4</c:f>
              <c:numCache>
                <c:formatCode>General</c:formatCode>
                <c:ptCount val="3"/>
                <c:pt idx="0">
                  <c:v>4.7</c:v>
                </c:pt>
                <c:pt idx="1">
                  <c:v>2.2999999999999998</c:v>
                </c:pt>
                <c:pt idx="2">
                  <c:v>8.4</c:v>
                </c:pt>
              </c:numCache>
            </c:numRef>
          </c:val>
        </c:ser>
        <c:ser>
          <c:idx val="1"/>
          <c:order val="1"/>
          <c:tx>
            <c:strRef>
              <c:f>Лист1!$C$1</c:f>
              <c:strCache>
                <c:ptCount val="1"/>
                <c:pt idx="0">
                  <c:v>законодательство о размещении заказов</c:v>
                </c:pt>
              </c:strCache>
            </c:strRef>
          </c:tx>
          <c:spPr>
            <a:solidFill>
              <a:srgbClr val="00B0F0"/>
            </a:solidFill>
          </c:spPr>
          <c:dLbls>
            <c:dLbl>
              <c:idx val="0"/>
              <c:layout>
                <c:manualLayout>
                  <c:x val="8.7661632174000248E-2"/>
                  <c:y val="2.4301336573511641E-3"/>
                </c:manualLayout>
              </c:layout>
              <c:tx>
                <c:rich>
                  <a:bodyPr/>
                  <a:lstStyle/>
                  <a:p>
                    <a:r>
                      <a:rPr lang="en-US" sz="1600" dirty="0" smtClean="0">
                        <a:latin typeface="Arial" pitchFamily="34" charset="0"/>
                        <a:cs typeface="Arial" pitchFamily="34" charset="0"/>
                      </a:rPr>
                      <a:t>–2,4</a:t>
                    </a:r>
                    <a:endParaRPr lang="en-US" sz="1600" dirty="0">
                      <a:latin typeface="Arial" pitchFamily="34" charset="0"/>
                      <a:cs typeface="Arial" pitchFamily="34" charset="0"/>
                    </a:endParaRPr>
                  </a:p>
                </c:rich>
              </c:tx>
              <c:dLblPos val="ctr"/>
            </c:dLbl>
            <c:dLbl>
              <c:idx val="1"/>
              <c:layout>
                <c:manualLayout>
                  <c:x val="9.1066877899804027E-2"/>
                  <c:y val="-2.8232975302865931E-3"/>
                </c:manualLayout>
              </c:layout>
              <c:tx>
                <c:rich>
                  <a:bodyPr/>
                  <a:lstStyle/>
                  <a:p>
                    <a:r>
                      <a:rPr lang="en-US" sz="1600" b="0" i="0" u="none" strike="noStrike" baseline="0" dirty="0" smtClean="0"/>
                      <a:t>–</a:t>
                    </a:r>
                    <a:r>
                      <a:rPr lang="en-US" sz="1600" dirty="0" smtClean="0">
                        <a:latin typeface="Arial" pitchFamily="34" charset="0"/>
                        <a:cs typeface="Arial" pitchFamily="34" charset="0"/>
                      </a:rPr>
                      <a:t>3,9</a:t>
                    </a:r>
                    <a:endParaRPr lang="en-US" sz="1600" dirty="0">
                      <a:latin typeface="Arial" pitchFamily="34" charset="0"/>
                      <a:cs typeface="Arial" pitchFamily="34" charset="0"/>
                    </a:endParaRPr>
                  </a:p>
                </c:rich>
              </c:tx>
              <c:dLblPos val="ctr"/>
              <c:showVal val="1"/>
            </c:dLbl>
            <c:dLbl>
              <c:idx val="2"/>
              <c:layout>
                <c:manualLayout>
                  <c:x val="9.116809746096019E-2"/>
                  <c:y val="-2.4301336573511641E-3"/>
                </c:manualLayout>
              </c:layout>
              <c:tx>
                <c:rich>
                  <a:bodyPr/>
                  <a:lstStyle/>
                  <a:p>
                    <a:r>
                      <a:rPr lang="en-US" sz="1600" b="0" i="0" u="none" strike="noStrike" baseline="0" dirty="0" smtClean="0">
                        <a:latin typeface="Arial" pitchFamily="34" charset="0"/>
                        <a:cs typeface="Arial" pitchFamily="34" charset="0"/>
                      </a:rPr>
                      <a:t>–</a:t>
                    </a:r>
                    <a:r>
                      <a:rPr lang="en-US" sz="1600" dirty="0" smtClean="0">
                        <a:latin typeface="Arial" pitchFamily="34" charset="0"/>
                        <a:cs typeface="Arial" pitchFamily="34" charset="0"/>
                      </a:rPr>
                      <a:t>2,2</a:t>
                    </a:r>
                    <a:endParaRPr lang="en-US" sz="1600" dirty="0">
                      <a:latin typeface="Arial" pitchFamily="34" charset="0"/>
                      <a:cs typeface="Arial" pitchFamily="34" charset="0"/>
                    </a:endParaRPr>
                  </a:p>
                </c:rich>
              </c:tx>
              <c:dLblPos val="ctr"/>
            </c:dLbl>
            <c:txPr>
              <a:bodyPr/>
              <a:lstStyle/>
              <a:p>
                <a:pPr>
                  <a:defRPr sz="1600">
                    <a:latin typeface="Arial" pitchFamily="34" charset="0"/>
                    <a:cs typeface="Arial" pitchFamily="34" charset="0"/>
                  </a:defRPr>
                </a:pPr>
                <a:endParaRPr lang="ru-RU"/>
              </a:p>
            </c:txPr>
            <c:showVal val="1"/>
          </c:dLbls>
          <c:cat>
            <c:strRef>
              <c:f>Лист1!$A$2:$A$4</c:f>
              <c:strCache>
                <c:ptCount val="3"/>
                <c:pt idx="0">
                  <c:v>2009 г.</c:v>
                </c:pt>
                <c:pt idx="1">
                  <c:v>2010 г.</c:v>
                </c:pt>
                <c:pt idx="2">
                  <c:v>2011 г.</c:v>
                </c:pt>
              </c:strCache>
            </c:strRef>
          </c:cat>
          <c:val>
            <c:numRef>
              <c:f>Лист1!$C$2:$C$4</c:f>
              <c:numCache>
                <c:formatCode>General</c:formatCode>
                <c:ptCount val="3"/>
                <c:pt idx="0">
                  <c:v>2.4</c:v>
                </c:pt>
                <c:pt idx="1">
                  <c:v>3.9</c:v>
                </c:pt>
                <c:pt idx="2">
                  <c:v>2.2000000000000002</c:v>
                </c:pt>
              </c:numCache>
            </c:numRef>
          </c:val>
        </c:ser>
        <c:ser>
          <c:idx val="2"/>
          <c:order val="2"/>
          <c:tx>
            <c:strRef>
              <c:f>Лист1!$D$1</c:f>
              <c:strCache>
                <c:ptCount val="1"/>
                <c:pt idx="0">
                  <c:v>антимонопольное
законодательство</c:v>
                </c:pt>
              </c:strCache>
            </c:strRef>
          </c:tx>
          <c:spPr>
            <a:solidFill>
              <a:srgbClr val="FF3399"/>
            </a:solidFill>
          </c:spPr>
          <c:dLbls>
            <c:dLbl>
              <c:idx val="1"/>
              <c:spPr/>
              <c:txPr>
                <a:bodyPr/>
                <a:lstStyle/>
                <a:p>
                  <a:pPr>
                    <a:defRPr sz="1600">
                      <a:latin typeface="Arial" pitchFamily="34" charset="0"/>
                      <a:cs typeface="Arial" pitchFamily="34" charset="0"/>
                    </a:defRPr>
                  </a:pPr>
                  <a:endParaRPr lang="ru-RU"/>
                </a:p>
              </c:txPr>
            </c:dLbl>
            <c:showVal val="1"/>
          </c:dLbls>
          <c:cat>
            <c:strRef>
              <c:f>Лист1!$A$2:$A$4</c:f>
              <c:strCache>
                <c:ptCount val="3"/>
                <c:pt idx="0">
                  <c:v>2009 г.</c:v>
                </c:pt>
                <c:pt idx="1">
                  <c:v>2010 г.</c:v>
                </c:pt>
                <c:pt idx="2">
                  <c:v>2011 г.</c:v>
                </c:pt>
              </c:strCache>
            </c:strRef>
          </c:cat>
          <c:val>
            <c:numRef>
              <c:f>Лист1!$D$2:$D$4</c:f>
              <c:numCache>
                <c:formatCode>General</c:formatCode>
                <c:ptCount val="3"/>
                <c:pt idx="0">
                  <c:v>29.7</c:v>
                </c:pt>
                <c:pt idx="1">
                  <c:v>102.4</c:v>
                </c:pt>
                <c:pt idx="2">
                  <c:v>117.4</c:v>
                </c:pt>
              </c:numCache>
            </c:numRef>
          </c:val>
        </c:ser>
        <c:dLbls>
          <c:showVal val="1"/>
        </c:dLbls>
        <c:gapWidth val="55"/>
        <c:overlap val="100"/>
        <c:axId val="84550016"/>
        <c:axId val="84551552"/>
      </c:barChart>
      <c:catAx>
        <c:axId val="84550016"/>
        <c:scaling>
          <c:orientation val="minMax"/>
        </c:scaling>
        <c:axPos val="b"/>
        <c:numFmt formatCode="General" sourceLinked="1"/>
        <c:majorTickMark val="none"/>
        <c:tickLblPos val="nextTo"/>
        <c:crossAx val="84551552"/>
        <c:crosses val="autoZero"/>
        <c:auto val="1"/>
        <c:lblAlgn val="ctr"/>
        <c:lblOffset val="100"/>
      </c:catAx>
      <c:valAx>
        <c:axId val="84551552"/>
        <c:scaling>
          <c:orientation val="minMax"/>
        </c:scaling>
        <c:axPos val="l"/>
        <c:majorGridlines/>
        <c:numFmt formatCode="General" sourceLinked="1"/>
        <c:majorTickMark val="none"/>
        <c:tickLblPos val="nextTo"/>
        <c:crossAx val="84550016"/>
        <c:crosses val="autoZero"/>
        <c:crossBetween val="between"/>
      </c:valAx>
      <c:spPr>
        <a:noFill/>
        <a:ln w="25411">
          <a:noFill/>
        </a:ln>
      </c:spPr>
    </c:plotArea>
    <c:legend>
      <c:legendPos val="r"/>
      <c:layout>
        <c:manualLayout>
          <c:xMode val="edge"/>
          <c:yMode val="edge"/>
          <c:x val="0.66862614173228341"/>
          <c:y val="0.29573400727506488"/>
          <c:w val="0.33137385826771693"/>
          <c:h val="0.46369099966400357"/>
        </c:manualLayout>
      </c:layout>
    </c:legend>
    <c:plotVisOnly val="1"/>
    <c:dispBlanksAs val="gap"/>
  </c:chart>
  <c:txPr>
    <a:bodyPr/>
    <a:lstStyle/>
    <a:p>
      <a:pPr>
        <a:defRPr sz="1800"/>
      </a:pPr>
      <a:endParaRPr lang="ru-RU"/>
    </a:p>
  </c:txPr>
  <c:externalData r:id="rId1"/>
  <c:userShapes r:id="rId2"/>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ru-RU"/>
  <c:style val="26"/>
  <c:chart>
    <c:autoTitleDeleted val="1"/>
    <c:plotArea>
      <c:layout/>
      <c:barChart>
        <c:barDir val="col"/>
        <c:grouping val="stacked"/>
        <c:ser>
          <c:idx val="0"/>
          <c:order val="0"/>
          <c:tx>
            <c:strRef>
              <c:f>Лист1!$B$1</c:f>
              <c:strCache>
                <c:ptCount val="1"/>
                <c:pt idx="0">
                  <c:v>законодательство о
рекламе</c:v>
                </c:pt>
              </c:strCache>
            </c:strRef>
          </c:tx>
          <c:spPr>
            <a:solidFill>
              <a:srgbClr val="FFFF00"/>
            </a:solidFill>
          </c:spPr>
          <c:dLbls>
            <c:txPr>
              <a:bodyPr/>
              <a:lstStyle/>
              <a:p>
                <a:pPr>
                  <a:defRPr sz="1600">
                    <a:latin typeface="Arial" pitchFamily="34" charset="0"/>
                    <a:cs typeface="Arial" pitchFamily="34" charset="0"/>
                  </a:defRPr>
                </a:pPr>
                <a:endParaRPr lang="ru-RU"/>
              </a:p>
            </c:txPr>
            <c:dLblPos val="ctr"/>
            <c:showVal val="1"/>
          </c:dLbls>
          <c:cat>
            <c:strRef>
              <c:f>Лист1!$A$2:$A$4</c:f>
              <c:strCache>
                <c:ptCount val="3"/>
                <c:pt idx="0">
                  <c:v>2009 г.</c:v>
                </c:pt>
                <c:pt idx="1">
                  <c:v>2010 г.</c:v>
                </c:pt>
                <c:pt idx="2">
                  <c:v>2011 г.</c:v>
                </c:pt>
              </c:strCache>
            </c:strRef>
          </c:cat>
          <c:val>
            <c:numRef>
              <c:f>Лист1!$B$2:$B$4</c:f>
              <c:numCache>
                <c:formatCode>General</c:formatCode>
                <c:ptCount val="3"/>
                <c:pt idx="0">
                  <c:v>1.8</c:v>
                </c:pt>
                <c:pt idx="1">
                  <c:v>2.4</c:v>
                </c:pt>
                <c:pt idx="2">
                  <c:v>4.4000000000000004</c:v>
                </c:pt>
              </c:numCache>
            </c:numRef>
          </c:val>
        </c:ser>
        <c:ser>
          <c:idx val="1"/>
          <c:order val="1"/>
          <c:tx>
            <c:strRef>
              <c:f>Лист1!$C$1</c:f>
              <c:strCache>
                <c:ptCount val="1"/>
                <c:pt idx="0">
                  <c:v>законодательство о размещении заказов</c:v>
                </c:pt>
              </c:strCache>
            </c:strRef>
          </c:tx>
          <c:spPr>
            <a:solidFill>
              <a:srgbClr val="00B0F0"/>
            </a:solidFill>
          </c:spPr>
          <c:dLbls>
            <c:txPr>
              <a:bodyPr/>
              <a:lstStyle/>
              <a:p>
                <a:pPr>
                  <a:defRPr sz="1600">
                    <a:latin typeface="Arial" pitchFamily="34" charset="0"/>
                    <a:cs typeface="Arial" pitchFamily="34" charset="0"/>
                  </a:defRPr>
                </a:pPr>
                <a:endParaRPr lang="ru-RU"/>
              </a:p>
            </c:txPr>
            <c:dLblPos val="ctr"/>
            <c:showVal val="1"/>
          </c:dLbls>
          <c:cat>
            <c:strRef>
              <c:f>Лист1!$A$2:$A$4</c:f>
              <c:strCache>
                <c:ptCount val="3"/>
                <c:pt idx="0">
                  <c:v>2009 г.</c:v>
                </c:pt>
                <c:pt idx="1">
                  <c:v>2010 г.</c:v>
                </c:pt>
                <c:pt idx="2">
                  <c:v>2011 г.</c:v>
                </c:pt>
              </c:strCache>
            </c:strRef>
          </c:cat>
          <c:val>
            <c:numRef>
              <c:f>Лист1!$C$2:$C$4</c:f>
              <c:numCache>
                <c:formatCode>General</c:formatCode>
                <c:ptCount val="3"/>
                <c:pt idx="0">
                  <c:v>1.3</c:v>
                </c:pt>
                <c:pt idx="1">
                  <c:v>1.5</c:v>
                </c:pt>
                <c:pt idx="2">
                  <c:v>1.5</c:v>
                </c:pt>
              </c:numCache>
            </c:numRef>
          </c:val>
        </c:ser>
        <c:ser>
          <c:idx val="2"/>
          <c:order val="2"/>
          <c:tx>
            <c:strRef>
              <c:f>Лист1!$D$1</c:f>
              <c:strCache>
                <c:ptCount val="1"/>
                <c:pt idx="0">
                  <c:v>антимонопольное
законодательство</c:v>
                </c:pt>
              </c:strCache>
            </c:strRef>
          </c:tx>
          <c:spPr>
            <a:solidFill>
              <a:srgbClr val="FF3399"/>
            </a:solidFill>
          </c:spPr>
          <c:dLbls>
            <c:txPr>
              <a:bodyPr/>
              <a:lstStyle/>
              <a:p>
                <a:pPr>
                  <a:defRPr sz="1600">
                    <a:latin typeface="Arial" pitchFamily="34" charset="0"/>
                    <a:cs typeface="Arial" pitchFamily="34" charset="0"/>
                  </a:defRPr>
                </a:pPr>
                <a:endParaRPr lang="ru-RU"/>
              </a:p>
            </c:txPr>
            <c:dLblPos val="ctr"/>
            <c:showVal val="1"/>
          </c:dLbls>
          <c:cat>
            <c:strRef>
              <c:f>Лист1!$A$2:$A$4</c:f>
              <c:strCache>
                <c:ptCount val="3"/>
                <c:pt idx="0">
                  <c:v>2009 г.</c:v>
                </c:pt>
                <c:pt idx="1">
                  <c:v>2010 г.</c:v>
                </c:pt>
                <c:pt idx="2">
                  <c:v>2011 г.</c:v>
                </c:pt>
              </c:strCache>
            </c:strRef>
          </c:cat>
          <c:val>
            <c:numRef>
              <c:f>Лист1!$D$2:$D$4</c:f>
              <c:numCache>
                <c:formatCode>General</c:formatCode>
                <c:ptCount val="3"/>
                <c:pt idx="0">
                  <c:v>2</c:v>
                </c:pt>
                <c:pt idx="1">
                  <c:v>5.5</c:v>
                </c:pt>
                <c:pt idx="2">
                  <c:v>23.7</c:v>
                </c:pt>
              </c:numCache>
            </c:numRef>
          </c:val>
        </c:ser>
        <c:dLbls>
          <c:showVal val="1"/>
        </c:dLbls>
        <c:gapWidth val="55"/>
        <c:overlap val="100"/>
        <c:axId val="85469056"/>
        <c:axId val="85470592"/>
      </c:barChart>
      <c:catAx>
        <c:axId val="85469056"/>
        <c:scaling>
          <c:orientation val="minMax"/>
        </c:scaling>
        <c:axPos val="b"/>
        <c:numFmt formatCode="General" sourceLinked="1"/>
        <c:majorTickMark val="none"/>
        <c:tickLblPos val="nextTo"/>
        <c:crossAx val="85470592"/>
        <c:crosses val="autoZero"/>
        <c:auto val="1"/>
        <c:lblAlgn val="ctr"/>
        <c:lblOffset val="100"/>
      </c:catAx>
      <c:valAx>
        <c:axId val="85470592"/>
        <c:scaling>
          <c:orientation val="minMax"/>
        </c:scaling>
        <c:axPos val="l"/>
        <c:majorGridlines/>
        <c:numFmt formatCode="General" sourceLinked="1"/>
        <c:majorTickMark val="none"/>
        <c:tickLblPos val="nextTo"/>
        <c:crossAx val="85469056"/>
        <c:crosses val="autoZero"/>
        <c:crossBetween val="between"/>
      </c:valAx>
      <c:spPr>
        <a:noFill/>
        <a:ln w="25411">
          <a:noFill/>
        </a:ln>
      </c:spPr>
    </c:plotArea>
    <c:legend>
      <c:legendPos val="r"/>
      <c:layout>
        <c:manualLayout>
          <c:xMode val="edge"/>
          <c:yMode val="edge"/>
          <c:x val="0.66862614173228341"/>
          <c:y val="0.29573400727506488"/>
          <c:w val="0.31266795704098088"/>
          <c:h val="0.41933896202632948"/>
        </c:manualLayout>
      </c:layout>
    </c:legend>
    <c:plotVisOnly val="1"/>
    <c:dispBlanksAs val="gap"/>
  </c:chart>
  <c:txPr>
    <a:bodyPr/>
    <a:lstStyle/>
    <a:p>
      <a:pPr>
        <a:defRPr sz="1800"/>
      </a:pPr>
      <a:endParaRPr lang="ru-RU"/>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9"/>
            </a:pPr>
            <a:r>
              <a:rPr lang="ru-RU" sz="1599" dirty="0" smtClean="0">
                <a:latin typeface="Arial" pitchFamily="34" charset="0"/>
                <a:cs typeface="Arial" pitchFamily="34" charset="0"/>
              </a:rPr>
              <a:t>2009 г.</a:t>
            </a:r>
            <a:endParaRPr lang="ru-RU" sz="1600" dirty="0">
              <a:latin typeface="Arial" pitchFamily="34" charset="0"/>
              <a:cs typeface="Arial" pitchFamily="34" charset="0"/>
            </a:endParaRPr>
          </a:p>
        </c:rich>
      </c:tx>
      <c:layout/>
    </c:title>
    <c:view3D>
      <c:rotX val="20"/>
      <c:rotY val="120"/>
      <c:perspective val="30"/>
    </c:view3D>
    <c:plotArea>
      <c:layout>
        <c:manualLayout>
          <c:layoutTarget val="inner"/>
          <c:xMode val="edge"/>
          <c:yMode val="edge"/>
          <c:x val="8.1712016983098004E-2"/>
          <c:y val="0.16459455893789576"/>
          <c:w val="0.86517639181231742"/>
          <c:h val="0.80028816242639711"/>
        </c:manualLayout>
      </c:layout>
      <c:pie3DChart>
        <c:varyColors val="1"/>
        <c:ser>
          <c:idx val="0"/>
          <c:order val="0"/>
          <c:tx>
            <c:strRef>
              <c:f>Лист1!$B$1</c:f>
              <c:strCache>
                <c:ptCount val="1"/>
                <c:pt idx="0">
                  <c:v>1 пг 2009</c:v>
                </c:pt>
              </c:strCache>
            </c:strRef>
          </c:tx>
          <c:dLbls>
            <c:dLbl>
              <c:idx val="0"/>
              <c:layout>
                <c:manualLayout>
                  <c:x val="-0.19772240021379006"/>
                  <c:y val="0.1085674508387957"/>
                </c:manualLayout>
              </c:layout>
              <c:tx>
                <c:rich>
                  <a:bodyPr/>
                  <a:lstStyle/>
                  <a:p>
                    <a:pPr>
                      <a:defRPr sz="900">
                        <a:latin typeface="Arial" pitchFamily="34" charset="0"/>
                        <a:cs typeface="Arial" pitchFamily="34" charset="0"/>
                      </a:defRPr>
                    </a:pPr>
                    <a:r>
                      <a:rPr lang="en-US" sz="900" dirty="0">
                        <a:latin typeface="Arial" pitchFamily="34" charset="0"/>
                        <a:cs typeface="Arial" pitchFamily="34" charset="0"/>
                      </a:rPr>
                      <a:t>33</a:t>
                    </a:r>
                    <a:r>
                      <a:rPr lang="ru-RU" sz="900" dirty="0">
                        <a:latin typeface="Arial" pitchFamily="34" charset="0"/>
                        <a:cs typeface="Arial" pitchFamily="34" charset="0"/>
                      </a:rPr>
                      <a:t>,1</a:t>
                    </a:r>
                    <a:r>
                      <a:rPr lang="en-US" sz="900" dirty="0">
                        <a:latin typeface="Arial" pitchFamily="34" charset="0"/>
                        <a:cs typeface="Arial" pitchFamily="34" charset="0"/>
                      </a:rPr>
                      <a:t>%</a:t>
                    </a:r>
                  </a:p>
                </c:rich>
              </c:tx>
              <c:spPr/>
              <c:dLblPos val="bestFit"/>
            </c:dLbl>
            <c:dLbl>
              <c:idx val="1"/>
              <c:layout>
                <c:manualLayout>
                  <c:x val="0.24777502199455315"/>
                  <c:y val="-0.10537162537495839"/>
                </c:manualLayout>
              </c:layout>
              <c:tx>
                <c:rich>
                  <a:bodyPr/>
                  <a:lstStyle/>
                  <a:p>
                    <a:pPr>
                      <a:defRPr sz="900">
                        <a:latin typeface="Arial" pitchFamily="34" charset="0"/>
                        <a:cs typeface="Arial" pitchFamily="34" charset="0"/>
                      </a:defRPr>
                    </a:pPr>
                    <a:r>
                      <a:rPr lang="ru-RU" sz="900" dirty="0" smtClean="0">
                        <a:latin typeface="Arial" pitchFamily="34" charset="0"/>
                        <a:cs typeface="Arial" pitchFamily="34" charset="0"/>
                      </a:rPr>
                      <a:t>66,9</a:t>
                    </a:r>
                    <a:r>
                      <a:rPr lang="en-US" sz="900" dirty="0" smtClean="0">
                        <a:latin typeface="Arial" pitchFamily="34" charset="0"/>
                        <a:cs typeface="Arial" pitchFamily="34" charset="0"/>
                      </a:rPr>
                      <a:t>%</a:t>
                    </a:r>
                    <a:endParaRPr lang="en-US" sz="900" dirty="0">
                      <a:latin typeface="Arial" pitchFamily="34" charset="0"/>
                      <a:cs typeface="Arial" pitchFamily="34" charset="0"/>
                    </a:endParaRPr>
                  </a:p>
                </c:rich>
              </c:tx>
              <c:spPr/>
              <c:dLblPos val="bestFit"/>
            </c:dLbl>
            <c:txPr>
              <a:bodyPr/>
              <a:lstStyle/>
              <a:p>
                <a:pPr>
                  <a:defRPr sz="1196"/>
                </a:pPr>
                <a:endParaRPr lang="ru-RU"/>
              </a:p>
            </c:txPr>
            <c:showPercent val="1"/>
            <c:showLeaderLines val="1"/>
          </c:dLbls>
          <c:cat>
            <c:strRef>
              <c:f>Лист1!$A$2:$A$3</c:f>
              <c:strCache>
                <c:ptCount val="2"/>
                <c:pt idx="0">
                  <c:v>Кв. 1</c:v>
                </c:pt>
                <c:pt idx="1">
                  <c:v>Кв. 2</c:v>
                </c:pt>
              </c:strCache>
            </c:strRef>
          </c:cat>
          <c:val>
            <c:numRef>
              <c:f>Лист1!$B$2:$B$3</c:f>
              <c:numCache>
                <c:formatCode>0.00</c:formatCode>
                <c:ptCount val="2"/>
                <c:pt idx="0">
                  <c:v>53</c:v>
                </c:pt>
                <c:pt idx="1">
                  <c:v>107</c:v>
                </c:pt>
              </c:numCache>
            </c:numRef>
          </c:val>
        </c:ser>
        <c:dLbls>
          <c:showPercent val="1"/>
        </c:dLbls>
      </c:pie3DChart>
      <c:spPr>
        <a:noFill/>
        <a:ln w="25381">
          <a:noFill/>
        </a:ln>
      </c:spPr>
    </c:plotArea>
    <c:plotVisOnly val="1"/>
    <c:dispBlanksAs val="zero"/>
  </c:chart>
  <c:txPr>
    <a:bodyPr/>
    <a:lstStyle/>
    <a:p>
      <a:pPr>
        <a:defRPr sz="1794"/>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style val="26"/>
  <c:chart>
    <c:plotArea>
      <c:layout/>
      <c:barChart>
        <c:barDir val="bar"/>
        <c:grouping val="clustered"/>
        <c:ser>
          <c:idx val="0"/>
          <c:order val="0"/>
          <c:tx>
            <c:strRef>
              <c:f>Лист1!$B$1</c:f>
              <c:strCache>
                <c:ptCount val="1"/>
                <c:pt idx="0">
                  <c:v>2011 г.</c:v>
                </c:pt>
              </c:strCache>
            </c:strRef>
          </c:tx>
          <c:dLbls>
            <c:showVal val="1"/>
          </c:dLbls>
          <c:cat>
            <c:strRef>
              <c:f>Лист1!$A$2</c:f>
              <c:strCache>
                <c:ptCount val="1"/>
                <c:pt idx="0">
                  <c:v>Категория 1</c:v>
                </c:pt>
              </c:strCache>
            </c:strRef>
          </c:cat>
          <c:val>
            <c:numRef>
              <c:f>Лист1!$B$2</c:f>
              <c:numCache>
                <c:formatCode>General</c:formatCode>
                <c:ptCount val="1"/>
                <c:pt idx="0">
                  <c:v>41</c:v>
                </c:pt>
              </c:numCache>
            </c:numRef>
          </c:val>
        </c:ser>
        <c:ser>
          <c:idx val="1"/>
          <c:order val="1"/>
          <c:tx>
            <c:strRef>
              <c:f>Лист1!$C$1</c:f>
              <c:strCache>
                <c:ptCount val="1"/>
                <c:pt idx="0">
                  <c:v>2010 г.</c:v>
                </c:pt>
              </c:strCache>
            </c:strRef>
          </c:tx>
          <c:dLbls>
            <c:showVal val="1"/>
          </c:dLbls>
          <c:cat>
            <c:strRef>
              <c:f>Лист1!$A$2</c:f>
              <c:strCache>
                <c:ptCount val="1"/>
                <c:pt idx="0">
                  <c:v>Категория 1</c:v>
                </c:pt>
              </c:strCache>
            </c:strRef>
          </c:cat>
          <c:val>
            <c:numRef>
              <c:f>Лист1!$C$2</c:f>
              <c:numCache>
                <c:formatCode>General</c:formatCode>
                <c:ptCount val="1"/>
                <c:pt idx="0">
                  <c:v>34</c:v>
                </c:pt>
              </c:numCache>
            </c:numRef>
          </c:val>
        </c:ser>
        <c:ser>
          <c:idx val="2"/>
          <c:order val="2"/>
          <c:tx>
            <c:strRef>
              <c:f>Лист1!$D$1</c:f>
              <c:strCache>
                <c:ptCount val="1"/>
                <c:pt idx="0">
                  <c:v>2009 г.</c:v>
                </c:pt>
              </c:strCache>
            </c:strRef>
          </c:tx>
          <c:spPr>
            <a:solidFill>
              <a:srgbClr val="FF0000"/>
            </a:solidFill>
          </c:spPr>
          <c:dLbls>
            <c:showVal val="1"/>
          </c:dLbls>
          <c:cat>
            <c:strRef>
              <c:f>Лист1!$A$2</c:f>
              <c:strCache>
                <c:ptCount val="1"/>
                <c:pt idx="0">
                  <c:v>Категория 1</c:v>
                </c:pt>
              </c:strCache>
            </c:strRef>
          </c:cat>
          <c:val>
            <c:numRef>
              <c:f>Лист1!$D$2</c:f>
              <c:numCache>
                <c:formatCode>General</c:formatCode>
                <c:ptCount val="1"/>
                <c:pt idx="0">
                  <c:v>28</c:v>
                </c:pt>
              </c:numCache>
            </c:numRef>
          </c:val>
        </c:ser>
        <c:dLbls>
          <c:showVal val="1"/>
        </c:dLbls>
        <c:axId val="72906240"/>
        <c:axId val="72907776"/>
      </c:barChart>
      <c:catAx>
        <c:axId val="72906240"/>
        <c:scaling>
          <c:orientation val="minMax"/>
        </c:scaling>
        <c:delete val="1"/>
        <c:axPos val="l"/>
        <c:majorGridlines/>
        <c:tickLblPos val="none"/>
        <c:crossAx val="72907776"/>
        <c:crosses val="autoZero"/>
        <c:auto val="1"/>
        <c:lblAlgn val="ctr"/>
        <c:lblOffset val="100"/>
      </c:catAx>
      <c:valAx>
        <c:axId val="72907776"/>
        <c:scaling>
          <c:orientation val="minMax"/>
        </c:scaling>
        <c:axPos val="b"/>
        <c:majorGridlines/>
        <c:numFmt formatCode="General" sourceLinked="1"/>
        <c:tickLblPos val="nextTo"/>
        <c:txPr>
          <a:bodyPr/>
          <a:lstStyle/>
          <a:p>
            <a:pPr>
              <a:defRPr sz="1000">
                <a:latin typeface="Arial" pitchFamily="34" charset="0"/>
                <a:cs typeface="Arial" pitchFamily="34" charset="0"/>
              </a:defRPr>
            </a:pPr>
            <a:endParaRPr lang="ru-RU"/>
          </a:p>
        </c:txPr>
        <c:crossAx val="72906240"/>
        <c:crosses val="autoZero"/>
        <c:crossBetween val="between"/>
      </c:valAx>
    </c:plotArea>
    <c:legend>
      <c:legendPos val="b"/>
      <c:layout/>
      <c:txPr>
        <a:bodyPr/>
        <a:lstStyle/>
        <a:p>
          <a:pPr>
            <a:defRPr sz="1200">
              <a:latin typeface="Arial" pitchFamily="34" charset="0"/>
              <a:cs typeface="Arial" pitchFamily="34" charset="0"/>
            </a:defRPr>
          </a:pPr>
          <a:endParaRPr lang="ru-RU"/>
        </a:p>
      </c:txPr>
    </c:legend>
    <c:plotVisOnly val="1"/>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style val="26"/>
  <c:chart>
    <c:plotArea>
      <c:layout/>
      <c:barChart>
        <c:barDir val="bar"/>
        <c:grouping val="clustered"/>
        <c:ser>
          <c:idx val="0"/>
          <c:order val="0"/>
          <c:tx>
            <c:strRef>
              <c:f>Лист1!$B$1</c:f>
              <c:strCache>
                <c:ptCount val="1"/>
                <c:pt idx="0">
                  <c:v>2011 г.</c:v>
                </c:pt>
              </c:strCache>
            </c:strRef>
          </c:tx>
          <c:dLbls>
            <c:showVal val="1"/>
          </c:dLbls>
          <c:cat>
            <c:strRef>
              <c:f>Лист1!$A$2</c:f>
              <c:strCache>
                <c:ptCount val="1"/>
                <c:pt idx="0">
                  <c:v>Категория 1</c:v>
                </c:pt>
              </c:strCache>
            </c:strRef>
          </c:cat>
          <c:val>
            <c:numRef>
              <c:f>Лист1!$B$2</c:f>
              <c:numCache>
                <c:formatCode>General</c:formatCode>
                <c:ptCount val="1"/>
                <c:pt idx="0">
                  <c:v>120</c:v>
                </c:pt>
              </c:numCache>
            </c:numRef>
          </c:val>
        </c:ser>
        <c:ser>
          <c:idx val="1"/>
          <c:order val="1"/>
          <c:tx>
            <c:strRef>
              <c:f>Лист1!$C$1</c:f>
              <c:strCache>
                <c:ptCount val="1"/>
                <c:pt idx="0">
                  <c:v>2010 г.</c:v>
                </c:pt>
              </c:strCache>
            </c:strRef>
          </c:tx>
          <c:dLbls>
            <c:showVal val="1"/>
          </c:dLbls>
          <c:cat>
            <c:strRef>
              <c:f>Лист1!$A$2</c:f>
              <c:strCache>
                <c:ptCount val="1"/>
                <c:pt idx="0">
                  <c:v>Категория 1</c:v>
                </c:pt>
              </c:strCache>
            </c:strRef>
          </c:cat>
          <c:val>
            <c:numRef>
              <c:f>Лист1!$C$2</c:f>
              <c:numCache>
                <c:formatCode>General</c:formatCode>
                <c:ptCount val="1"/>
                <c:pt idx="0">
                  <c:v>80</c:v>
                </c:pt>
              </c:numCache>
            </c:numRef>
          </c:val>
        </c:ser>
        <c:ser>
          <c:idx val="2"/>
          <c:order val="2"/>
          <c:tx>
            <c:strRef>
              <c:f>Лист1!$D$1</c:f>
              <c:strCache>
                <c:ptCount val="1"/>
                <c:pt idx="0">
                  <c:v>2009 г.</c:v>
                </c:pt>
              </c:strCache>
            </c:strRef>
          </c:tx>
          <c:spPr>
            <a:solidFill>
              <a:srgbClr val="FF0000"/>
            </a:solidFill>
          </c:spPr>
          <c:dLbls>
            <c:showVal val="1"/>
          </c:dLbls>
          <c:cat>
            <c:strRef>
              <c:f>Лист1!$A$2</c:f>
              <c:strCache>
                <c:ptCount val="1"/>
                <c:pt idx="0">
                  <c:v>Категория 1</c:v>
                </c:pt>
              </c:strCache>
            </c:strRef>
          </c:cat>
          <c:val>
            <c:numRef>
              <c:f>Лист1!$D$2</c:f>
              <c:numCache>
                <c:formatCode>General</c:formatCode>
                <c:ptCount val="1"/>
                <c:pt idx="0">
                  <c:v>75</c:v>
                </c:pt>
              </c:numCache>
            </c:numRef>
          </c:val>
        </c:ser>
        <c:dLbls>
          <c:showVal val="1"/>
        </c:dLbls>
        <c:axId val="73954432"/>
        <c:axId val="73955968"/>
      </c:barChart>
      <c:catAx>
        <c:axId val="73954432"/>
        <c:scaling>
          <c:orientation val="minMax"/>
        </c:scaling>
        <c:delete val="1"/>
        <c:axPos val="l"/>
        <c:majorGridlines/>
        <c:tickLblPos val="none"/>
        <c:crossAx val="73955968"/>
        <c:crosses val="autoZero"/>
        <c:auto val="1"/>
        <c:lblAlgn val="ctr"/>
        <c:lblOffset val="100"/>
      </c:catAx>
      <c:valAx>
        <c:axId val="73955968"/>
        <c:scaling>
          <c:orientation val="minMax"/>
        </c:scaling>
        <c:axPos val="b"/>
        <c:majorGridlines/>
        <c:numFmt formatCode="General" sourceLinked="1"/>
        <c:tickLblPos val="nextTo"/>
        <c:txPr>
          <a:bodyPr/>
          <a:lstStyle/>
          <a:p>
            <a:pPr>
              <a:defRPr sz="1000">
                <a:latin typeface="Arial" pitchFamily="34" charset="0"/>
                <a:cs typeface="Arial" pitchFamily="34" charset="0"/>
              </a:defRPr>
            </a:pPr>
            <a:endParaRPr lang="ru-RU"/>
          </a:p>
        </c:txPr>
        <c:crossAx val="73954432"/>
        <c:crosses val="autoZero"/>
        <c:crossBetween val="between"/>
      </c:valAx>
    </c:plotArea>
    <c:legend>
      <c:legendPos val="b"/>
      <c:layout/>
      <c:txPr>
        <a:bodyPr/>
        <a:lstStyle/>
        <a:p>
          <a:pPr>
            <a:defRPr sz="1200">
              <a:latin typeface="Arial" pitchFamily="34" charset="0"/>
              <a:cs typeface="Arial" pitchFamily="34" charset="0"/>
            </a:defRPr>
          </a:pPr>
          <a:endParaRPr lang="ru-RU"/>
        </a:p>
      </c:txPr>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style val="26"/>
  <c:chart>
    <c:plotArea>
      <c:layout/>
      <c:barChart>
        <c:barDir val="bar"/>
        <c:grouping val="clustered"/>
        <c:ser>
          <c:idx val="0"/>
          <c:order val="0"/>
          <c:tx>
            <c:strRef>
              <c:f>Лист1!$B$1</c:f>
              <c:strCache>
                <c:ptCount val="1"/>
                <c:pt idx="0">
                  <c:v>2011 г.</c:v>
                </c:pt>
              </c:strCache>
            </c:strRef>
          </c:tx>
          <c:dLbls>
            <c:showVal val="1"/>
          </c:dLbls>
          <c:cat>
            <c:strRef>
              <c:f>Лист1!$A$2</c:f>
              <c:strCache>
                <c:ptCount val="1"/>
                <c:pt idx="0">
                  <c:v>Категория 1</c:v>
                </c:pt>
              </c:strCache>
            </c:strRef>
          </c:cat>
          <c:val>
            <c:numRef>
              <c:f>Лист1!$B$2</c:f>
              <c:numCache>
                <c:formatCode>General</c:formatCode>
                <c:ptCount val="1"/>
                <c:pt idx="0">
                  <c:v>8</c:v>
                </c:pt>
              </c:numCache>
            </c:numRef>
          </c:val>
        </c:ser>
        <c:ser>
          <c:idx val="1"/>
          <c:order val="1"/>
          <c:tx>
            <c:strRef>
              <c:f>Лист1!$C$1</c:f>
              <c:strCache>
                <c:ptCount val="1"/>
                <c:pt idx="0">
                  <c:v>2010 г.</c:v>
                </c:pt>
              </c:strCache>
            </c:strRef>
          </c:tx>
          <c:dLbls>
            <c:showVal val="1"/>
          </c:dLbls>
          <c:cat>
            <c:strRef>
              <c:f>Лист1!$A$2</c:f>
              <c:strCache>
                <c:ptCount val="1"/>
                <c:pt idx="0">
                  <c:v>Категория 1</c:v>
                </c:pt>
              </c:strCache>
            </c:strRef>
          </c:cat>
          <c:val>
            <c:numRef>
              <c:f>Лист1!$C$2</c:f>
              <c:numCache>
                <c:formatCode>General</c:formatCode>
                <c:ptCount val="1"/>
                <c:pt idx="0">
                  <c:v>5</c:v>
                </c:pt>
              </c:numCache>
            </c:numRef>
          </c:val>
        </c:ser>
        <c:ser>
          <c:idx val="2"/>
          <c:order val="2"/>
          <c:tx>
            <c:strRef>
              <c:f>Лист1!$D$1</c:f>
              <c:strCache>
                <c:ptCount val="1"/>
                <c:pt idx="0">
                  <c:v>2009 г.</c:v>
                </c:pt>
              </c:strCache>
            </c:strRef>
          </c:tx>
          <c:spPr>
            <a:solidFill>
              <a:srgbClr val="FF0000"/>
            </a:solidFill>
          </c:spPr>
          <c:dLbls>
            <c:showVal val="1"/>
          </c:dLbls>
          <c:cat>
            <c:strRef>
              <c:f>Лист1!$A$2</c:f>
              <c:strCache>
                <c:ptCount val="1"/>
                <c:pt idx="0">
                  <c:v>Категория 1</c:v>
                </c:pt>
              </c:strCache>
            </c:strRef>
          </c:cat>
          <c:val>
            <c:numRef>
              <c:f>Лист1!$D$2</c:f>
              <c:numCache>
                <c:formatCode>General</c:formatCode>
                <c:ptCount val="1"/>
                <c:pt idx="0">
                  <c:v>1</c:v>
                </c:pt>
              </c:numCache>
            </c:numRef>
          </c:val>
        </c:ser>
        <c:dLbls>
          <c:showVal val="1"/>
        </c:dLbls>
        <c:axId val="74146560"/>
        <c:axId val="74148096"/>
      </c:barChart>
      <c:catAx>
        <c:axId val="74146560"/>
        <c:scaling>
          <c:orientation val="minMax"/>
        </c:scaling>
        <c:delete val="1"/>
        <c:axPos val="l"/>
        <c:majorGridlines/>
        <c:tickLblPos val="none"/>
        <c:crossAx val="74148096"/>
        <c:crosses val="autoZero"/>
        <c:auto val="1"/>
        <c:lblAlgn val="ctr"/>
        <c:lblOffset val="100"/>
      </c:catAx>
      <c:valAx>
        <c:axId val="74148096"/>
        <c:scaling>
          <c:orientation val="minMax"/>
        </c:scaling>
        <c:axPos val="b"/>
        <c:majorGridlines/>
        <c:numFmt formatCode="General" sourceLinked="1"/>
        <c:tickLblPos val="nextTo"/>
        <c:txPr>
          <a:bodyPr/>
          <a:lstStyle/>
          <a:p>
            <a:pPr>
              <a:defRPr sz="1000">
                <a:latin typeface="Arial" pitchFamily="34" charset="0"/>
                <a:cs typeface="Arial" pitchFamily="34" charset="0"/>
              </a:defRPr>
            </a:pPr>
            <a:endParaRPr lang="ru-RU"/>
          </a:p>
        </c:txPr>
        <c:crossAx val="74146560"/>
        <c:crosses val="autoZero"/>
        <c:crossBetween val="between"/>
      </c:valAx>
    </c:plotArea>
    <c:legend>
      <c:legendPos val="b"/>
      <c:layout/>
      <c:txPr>
        <a:bodyPr/>
        <a:lstStyle/>
        <a:p>
          <a:pPr>
            <a:defRPr sz="1200">
              <a:latin typeface="Arial" pitchFamily="34" charset="0"/>
              <a:cs typeface="Arial" pitchFamily="34" charset="0"/>
            </a:defRPr>
          </a:pPr>
          <a:endParaRPr lang="ru-RU"/>
        </a:p>
      </c:txPr>
    </c:legend>
    <c:plotVisOnly val="1"/>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602">
                <a:latin typeface="Arial" pitchFamily="34" charset="0"/>
                <a:cs typeface="Arial" pitchFamily="34" charset="0"/>
              </a:defRPr>
            </a:pPr>
            <a:r>
              <a:rPr lang="ru-RU" sz="1602" dirty="0" smtClean="0">
                <a:latin typeface="Arial" pitchFamily="34" charset="0"/>
                <a:cs typeface="Arial" pitchFamily="34" charset="0"/>
              </a:rPr>
              <a:t>2010 г.</a:t>
            </a:r>
            <a:endParaRPr lang="ru-RU" sz="1600" dirty="0">
              <a:latin typeface="Arial" pitchFamily="34" charset="0"/>
              <a:cs typeface="Arial" pitchFamily="34" charset="0"/>
            </a:endParaRPr>
          </a:p>
        </c:rich>
      </c:tx>
      <c:layout>
        <c:manualLayout>
          <c:xMode val="edge"/>
          <c:yMode val="edge"/>
          <c:x val="0.34383687333201102"/>
          <c:y val="0.11810014132848801"/>
        </c:manualLayout>
      </c:layout>
    </c:title>
    <c:view3D>
      <c:rotX val="20"/>
      <c:rotY val="140"/>
      <c:perspective val="30"/>
    </c:view3D>
    <c:plotArea>
      <c:layout>
        <c:manualLayout>
          <c:layoutTarget val="inner"/>
          <c:xMode val="edge"/>
          <c:yMode val="edge"/>
          <c:x val="8.6101544272858571E-2"/>
          <c:y val="0.18853314543998145"/>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6349759936583624"/>
                  <c:y val="0.16058875402733044"/>
                </c:manualLayout>
              </c:layout>
              <c:tx>
                <c:rich>
                  <a:bodyPr/>
                  <a:lstStyle/>
                  <a:p>
                    <a:r>
                      <a:rPr lang="ru-RU" sz="900" dirty="0" smtClean="0">
                        <a:latin typeface="Arial" pitchFamily="34" charset="0"/>
                        <a:cs typeface="Arial" pitchFamily="34" charset="0"/>
                      </a:rPr>
                      <a:t>17,2%</a:t>
                    </a:r>
                    <a:endParaRPr lang="ru-RU" sz="900" dirty="0">
                      <a:latin typeface="Arial" pitchFamily="34" charset="0"/>
                      <a:cs typeface="Arial" pitchFamily="34" charset="0"/>
                    </a:endParaRPr>
                  </a:p>
                </c:rich>
              </c:tx>
              <c:dLblPos val="bestFit"/>
            </c:dLbl>
            <c:dLbl>
              <c:idx val="1"/>
              <c:delete val="1"/>
            </c:dLbl>
            <c:txPr>
              <a:bodyPr/>
              <a:lstStyle/>
              <a:p>
                <a:pPr>
                  <a:defRPr sz="900">
                    <a:latin typeface="Arial" pitchFamily="34" charset="0"/>
                    <a:cs typeface="Arial" pitchFamily="34" charset="0"/>
                  </a:defRPr>
                </a:pPr>
                <a:endParaRPr lang="ru-RU"/>
              </a:p>
            </c:txPr>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5</c:v>
                </c:pt>
                <c:pt idx="1">
                  <c:v>29</c:v>
                </c:pt>
              </c:numCache>
            </c:numRef>
          </c:val>
        </c:ser>
        <c:dLbls>
          <c:showCatName val="1"/>
          <c:showPercent val="1"/>
        </c:dLbls>
      </c:pie3DChart>
      <c:spPr>
        <a:noFill/>
        <a:ln w="25437">
          <a:noFill/>
        </a:ln>
      </c:spPr>
    </c:plotArea>
    <c:plotVisOnly val="1"/>
    <c:dispBlanksAs val="zero"/>
  </c:chart>
  <c:txPr>
    <a:bodyPr/>
    <a:lstStyle/>
    <a:p>
      <a:pPr>
        <a:defRPr sz="1803"/>
      </a:pPr>
      <a:endParaRPr lang="ru-RU"/>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597">
                <a:latin typeface="Arial" pitchFamily="34" charset="0"/>
                <a:cs typeface="Arial" pitchFamily="34" charset="0"/>
              </a:defRPr>
            </a:pPr>
            <a:r>
              <a:rPr lang="ru-RU" sz="1597" dirty="0" smtClean="0">
                <a:latin typeface="Arial" pitchFamily="34" charset="0"/>
                <a:cs typeface="Arial" pitchFamily="34" charset="0"/>
              </a:rPr>
              <a:t>2011 г.</a:t>
            </a:r>
            <a:endParaRPr lang="ru-RU" sz="1600" dirty="0">
              <a:latin typeface="Arial" pitchFamily="34" charset="0"/>
              <a:cs typeface="Arial" pitchFamily="34" charset="0"/>
            </a:endParaRPr>
          </a:p>
        </c:rich>
      </c:tx>
      <c:layout>
        <c:manualLayout>
          <c:xMode val="edge"/>
          <c:yMode val="edge"/>
          <c:x val="0.32933897968636372"/>
          <c:y val="0.11810014132848801"/>
        </c:manualLayout>
      </c:layout>
    </c:title>
    <c:view3D>
      <c:rotX val="20"/>
      <c:rotY val="140"/>
      <c:perspective val="30"/>
    </c:view3D>
    <c:plotArea>
      <c:layout>
        <c:manualLayout>
          <c:layoutTarget val="inner"/>
          <c:xMode val="edge"/>
          <c:yMode val="edge"/>
          <c:x val="8.6101544272858571E-2"/>
          <c:y val="0.18853314543998151"/>
          <c:w val="0.85373357208676171"/>
          <c:h val="0.76386688028815564"/>
        </c:manualLayout>
      </c:layout>
      <c:pie3DChart>
        <c:varyColors val="1"/>
        <c:ser>
          <c:idx val="0"/>
          <c:order val="0"/>
          <c:tx>
            <c:strRef>
              <c:f>Лист1!$B$1</c:f>
              <c:strCache>
                <c:ptCount val="1"/>
                <c:pt idx="0">
                  <c:v>1 пг 2009</c:v>
                </c:pt>
              </c:strCache>
            </c:strRef>
          </c:tx>
          <c:dLbls>
            <c:dLbl>
              <c:idx val="0"/>
              <c:layout>
                <c:manualLayout>
                  <c:x val="-0.14443064884682633"/>
                  <c:y val="0.15617952171980887"/>
                </c:manualLayout>
              </c:layout>
              <c:tx>
                <c:rich>
                  <a:bodyPr/>
                  <a:lstStyle/>
                  <a:p>
                    <a:r>
                      <a:rPr lang="ru-RU" sz="900" dirty="0" smtClean="0">
                        <a:latin typeface="Arial" pitchFamily="34" charset="0"/>
                        <a:cs typeface="Arial" pitchFamily="34" charset="0"/>
                      </a:rPr>
                      <a:t>11,7%</a:t>
                    </a:r>
                    <a:endParaRPr lang="ru-RU" sz="900" dirty="0">
                      <a:latin typeface="Arial" pitchFamily="34" charset="0"/>
                      <a:cs typeface="Arial" pitchFamily="34" charset="0"/>
                    </a:endParaRPr>
                  </a:p>
                </c:rich>
              </c:tx>
              <c:dLblPos val="bestFit"/>
            </c:dLbl>
            <c:dLbl>
              <c:idx val="1"/>
              <c:delete val="1"/>
            </c:dLbl>
            <c:txPr>
              <a:bodyPr/>
              <a:lstStyle/>
              <a:p>
                <a:pPr>
                  <a:defRPr sz="900">
                    <a:latin typeface="Arial" pitchFamily="34" charset="0"/>
                    <a:cs typeface="Arial" pitchFamily="34" charset="0"/>
                  </a:defRPr>
                </a:pPr>
                <a:endParaRPr lang="ru-RU"/>
              </a:p>
            </c:txPr>
            <c:showCatName val="1"/>
            <c:showPercent val="1"/>
            <c:showLeaderLines val="1"/>
          </c:dLbls>
          <c:cat>
            <c:strRef>
              <c:f>Лист1!$A$2:$A$3</c:f>
              <c:strCache>
                <c:ptCount val="2"/>
                <c:pt idx="0">
                  <c:v>Кв. 1</c:v>
                </c:pt>
                <c:pt idx="1">
                  <c:v>Кв. 2</c:v>
                </c:pt>
              </c:strCache>
            </c:strRef>
          </c:cat>
          <c:val>
            <c:numRef>
              <c:f>Лист1!$B$2:$B$3</c:f>
              <c:numCache>
                <c:formatCode>General</c:formatCode>
                <c:ptCount val="2"/>
                <c:pt idx="0">
                  <c:v>4</c:v>
                </c:pt>
                <c:pt idx="1">
                  <c:v>34</c:v>
                </c:pt>
              </c:numCache>
            </c:numRef>
          </c:val>
        </c:ser>
        <c:dLbls>
          <c:showCatName val="1"/>
          <c:showPercent val="1"/>
        </c:dLbls>
      </c:pie3DChart>
      <c:spPr>
        <a:noFill/>
        <a:ln w="25351">
          <a:noFill/>
        </a:ln>
      </c:spPr>
    </c:plotArea>
    <c:plotVisOnly val="1"/>
    <c:dispBlanksAs val="zero"/>
  </c:chart>
  <c:txPr>
    <a:bodyPr/>
    <a:lstStyle/>
    <a:p>
      <a:pPr>
        <a:defRPr sz="1783"/>
      </a:pPr>
      <a:endParaRPr lang="ru-RU"/>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sz="1601">
                <a:latin typeface="Arial" pitchFamily="34" charset="0"/>
                <a:cs typeface="Arial" pitchFamily="34" charset="0"/>
              </a:defRPr>
            </a:pPr>
            <a:r>
              <a:rPr lang="ru-RU" sz="1601" dirty="0" smtClean="0">
                <a:latin typeface="Arial" pitchFamily="34" charset="0"/>
                <a:cs typeface="Arial" pitchFamily="34" charset="0"/>
              </a:rPr>
              <a:t>2009 г.</a:t>
            </a:r>
            <a:endParaRPr lang="ru-RU" sz="1600" dirty="0">
              <a:latin typeface="Arial" pitchFamily="34" charset="0"/>
              <a:cs typeface="Arial" pitchFamily="34" charset="0"/>
            </a:endParaRPr>
          </a:p>
        </c:rich>
      </c:tx>
      <c:layout>
        <c:manualLayout>
          <c:xMode val="edge"/>
          <c:yMode val="edge"/>
          <c:x val="0.35497871589580859"/>
          <c:y val="0.11810014132848801"/>
        </c:manualLayout>
      </c:layout>
    </c:title>
    <c:view3D>
      <c:rotX val="20"/>
      <c:perspective val="30"/>
    </c:view3D>
    <c:plotArea>
      <c:layout>
        <c:manualLayout>
          <c:layoutTarget val="inner"/>
          <c:xMode val="edge"/>
          <c:yMode val="edge"/>
          <c:x val="8.6101544272858571E-2"/>
          <c:y val="0.18853314543998151"/>
          <c:w val="0.85373357208676171"/>
          <c:h val="0.76386688028815564"/>
        </c:manualLayout>
      </c:layout>
      <c:pie3DChart>
        <c:varyColors val="1"/>
        <c:ser>
          <c:idx val="0"/>
          <c:order val="0"/>
          <c:tx>
            <c:strRef>
              <c:f>Лист1!$B$1</c:f>
              <c:strCache>
                <c:ptCount val="1"/>
                <c:pt idx="0">
                  <c:v>1 пг 2009</c:v>
                </c:pt>
              </c:strCache>
            </c:strRef>
          </c:tx>
          <c:dLbls>
            <c:delete val="1"/>
          </c:dLbls>
          <c:cat>
            <c:strRef>
              <c:f>Лист1!$A$2:$A$3</c:f>
              <c:strCache>
                <c:ptCount val="2"/>
                <c:pt idx="0">
                  <c:v>Кв. 1</c:v>
                </c:pt>
                <c:pt idx="1">
                  <c:v>Кв. 2</c:v>
                </c:pt>
              </c:strCache>
            </c:strRef>
          </c:cat>
          <c:val>
            <c:numRef>
              <c:f>Лист1!$B$2:$B$3</c:f>
              <c:numCache>
                <c:formatCode>General</c:formatCode>
                <c:ptCount val="2"/>
                <c:pt idx="0">
                  <c:v>0</c:v>
                </c:pt>
                <c:pt idx="1">
                  <c:v>1</c:v>
                </c:pt>
              </c:numCache>
            </c:numRef>
          </c:val>
        </c:ser>
        <c:dLbls>
          <c:showCatName val="1"/>
          <c:showPercent val="1"/>
        </c:dLbls>
      </c:pie3DChart>
      <c:spPr>
        <a:noFill/>
        <a:ln w="25419">
          <a:noFill/>
        </a:ln>
      </c:spPr>
    </c:plotArea>
    <c:plotVisOnly val="1"/>
    <c:dispBlanksAs val="zero"/>
  </c:chart>
  <c:txPr>
    <a:bodyPr/>
    <a:lstStyle/>
    <a:p>
      <a:pPr>
        <a:defRPr sz="1797"/>
      </a:pPr>
      <a:endParaRPr lang="ru-RU"/>
    </a:p>
  </c:txPr>
  <c:externalData r:id="rId1"/>
</c:chartSpace>
</file>

<file path=ppt/drawings/drawing1.xml><?xml version="1.0" encoding="utf-8"?>
<c:userShapes xmlns:c="http://schemas.openxmlformats.org/drawingml/2006/chart">
  <cdr:relSizeAnchor xmlns:cdr="http://schemas.openxmlformats.org/drawingml/2006/chartDrawing">
    <cdr:from>
      <cdr:x>0.18102</cdr:x>
      <cdr:y>0.341</cdr:y>
    </cdr:from>
    <cdr:to>
      <cdr:x>0.34639</cdr:x>
      <cdr:y>0.41187</cdr:y>
    </cdr:to>
    <cdr:sp macro="" textlink="">
      <cdr:nvSpPr>
        <cdr:cNvPr id="2" name="TextBox 1"/>
        <cdr:cNvSpPr txBox="1"/>
      </cdr:nvSpPr>
      <cdr:spPr>
        <a:xfrm xmlns:a="http://schemas.openxmlformats.org/drawingml/2006/main">
          <a:off x="1029940" y="1173609"/>
          <a:ext cx="940889" cy="2439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400" b="1" dirty="0" smtClean="0">
              <a:solidFill>
                <a:srgbClr val="C00000"/>
              </a:solidFill>
              <a:latin typeface="Arial" pitchFamily="34" charset="0"/>
              <a:cs typeface="Arial" pitchFamily="34" charset="0"/>
            </a:rPr>
            <a:t>104,6%</a:t>
          </a:r>
          <a:endParaRPr lang="ru-RU" sz="1400" b="1" dirty="0">
            <a:solidFill>
              <a:srgbClr val="C00000"/>
            </a:solidFill>
            <a:latin typeface="Arial" pitchFamily="34" charset="0"/>
            <a:cs typeface="Arial" pitchFamily="34" charset="0"/>
          </a:endParaRPr>
        </a:p>
      </cdr:txBody>
    </cdr:sp>
  </cdr:relSizeAnchor>
  <cdr:relSizeAnchor xmlns:cdr="http://schemas.openxmlformats.org/drawingml/2006/chartDrawing">
    <cdr:from>
      <cdr:x>0.47211</cdr:x>
      <cdr:y>0.17362</cdr:y>
    </cdr:from>
    <cdr:to>
      <cdr:x>0.63748</cdr:x>
      <cdr:y>0.24449</cdr:y>
    </cdr:to>
    <cdr:sp macro="" textlink="">
      <cdr:nvSpPr>
        <cdr:cNvPr id="3" name="TextBox 1"/>
        <cdr:cNvSpPr txBox="1"/>
      </cdr:nvSpPr>
      <cdr:spPr>
        <a:xfrm xmlns:a="http://schemas.openxmlformats.org/drawingml/2006/main">
          <a:off x="2686124" y="597545"/>
          <a:ext cx="940889" cy="24391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400" b="1" dirty="0" smtClean="0">
              <a:solidFill>
                <a:srgbClr val="C00000"/>
              </a:solidFill>
              <a:latin typeface="Arial" pitchFamily="34" charset="0"/>
              <a:cs typeface="Arial" pitchFamily="34" charset="0"/>
            </a:rPr>
            <a:t>148,3%</a:t>
          </a:r>
          <a:endParaRPr lang="ru-RU" sz="1400" b="1" dirty="0">
            <a:solidFill>
              <a:srgbClr val="C00000"/>
            </a:solidFill>
            <a:latin typeface="Arial" pitchFamily="34" charset="0"/>
            <a:cs typeface="Arial" pitchFamily="34" charset="0"/>
          </a:endParaRPr>
        </a:p>
      </cdr:txBody>
    </cdr:sp>
  </cdr:relSizeAnchor>
  <cdr:relSizeAnchor xmlns:cdr="http://schemas.openxmlformats.org/drawingml/2006/chartDrawing">
    <cdr:from>
      <cdr:x>0.73789</cdr:x>
      <cdr:y>0.23639</cdr:y>
    </cdr:from>
    <cdr:to>
      <cdr:x>0.92688</cdr:x>
      <cdr:y>0.30726</cdr:y>
    </cdr:to>
    <cdr:sp macro="" textlink="">
      <cdr:nvSpPr>
        <cdr:cNvPr id="4" name="TextBox 1"/>
        <cdr:cNvSpPr txBox="1"/>
      </cdr:nvSpPr>
      <cdr:spPr>
        <a:xfrm xmlns:a="http://schemas.openxmlformats.org/drawingml/2006/main">
          <a:off x="4198292" y="813569"/>
          <a:ext cx="1075277" cy="24391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400" b="1" dirty="0" smtClean="0">
              <a:solidFill>
                <a:srgbClr val="C00000"/>
              </a:solidFill>
              <a:latin typeface="Arial" pitchFamily="34" charset="0"/>
              <a:cs typeface="Arial" pitchFamily="34" charset="0"/>
            </a:rPr>
            <a:t>88,9%</a:t>
          </a:r>
          <a:endParaRPr lang="ru-RU" sz="1400" b="1" dirty="0">
            <a:solidFill>
              <a:srgbClr val="C00000"/>
            </a:solidFill>
            <a:latin typeface="Arial"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0.12148</cdr:x>
      <cdr:y>0.29053</cdr:y>
    </cdr:from>
    <cdr:to>
      <cdr:x>0.24193</cdr:x>
      <cdr:y>0.35004</cdr:y>
    </cdr:to>
    <cdr:sp macro="" textlink="">
      <cdr:nvSpPr>
        <cdr:cNvPr id="2" name="TextBox 1"/>
        <cdr:cNvSpPr txBox="1"/>
      </cdr:nvSpPr>
      <cdr:spPr>
        <a:xfrm xmlns:a="http://schemas.openxmlformats.org/drawingml/2006/main">
          <a:off x="835199" y="1368152"/>
          <a:ext cx="828150" cy="2802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smtClean="0">
              <a:solidFill>
                <a:srgbClr val="FF0000"/>
              </a:solidFill>
              <a:latin typeface="Arial" pitchFamily="34" charset="0"/>
              <a:cs typeface="Arial" pitchFamily="34" charset="0"/>
            </a:rPr>
            <a:t>302</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0.30999</cdr:x>
      <cdr:y>0.27524</cdr:y>
    </cdr:from>
    <cdr:to>
      <cdr:x>0.43043</cdr:x>
      <cdr:y>0.33474</cdr:y>
    </cdr:to>
    <cdr:sp macro="" textlink="">
      <cdr:nvSpPr>
        <cdr:cNvPr id="3" name="TextBox 1"/>
        <cdr:cNvSpPr txBox="1"/>
      </cdr:nvSpPr>
      <cdr:spPr>
        <a:xfrm xmlns:a="http://schemas.openxmlformats.org/drawingml/2006/main">
          <a:off x="2131343" y="1296144"/>
          <a:ext cx="828080" cy="28019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600" dirty="0" smtClean="0">
              <a:solidFill>
                <a:srgbClr val="FF0000"/>
              </a:solidFill>
              <a:latin typeface="Arial" pitchFamily="34" charset="0"/>
              <a:cs typeface="Arial" pitchFamily="34" charset="0"/>
            </a:rPr>
            <a:t>313</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0.64354</cdr:x>
      <cdr:y>0.18234</cdr:y>
    </cdr:from>
    <cdr:to>
      <cdr:x>0.73113</cdr:x>
      <cdr:y>0.18267</cdr:y>
    </cdr:to>
    <cdr:sp macro="" textlink="">
      <cdr:nvSpPr>
        <cdr:cNvPr id="5" name="Прямая со стрелкой 4"/>
        <cdr:cNvSpPr/>
      </cdr:nvSpPr>
      <cdr:spPr bwMode="auto">
        <a:xfrm xmlns:a="http://schemas.openxmlformats.org/drawingml/2006/main" rot="10800000">
          <a:off x="4555412" y="864037"/>
          <a:ext cx="620020" cy="1564"/>
        </a:xfrm>
        <a:prstGeom xmlns:a="http://schemas.openxmlformats.org/drawingml/2006/main" prst="straightConnector1">
          <a:avLst/>
        </a:prstGeom>
        <a:ln xmlns:a="http://schemas.openxmlformats.org/drawingml/2006/main">
          <a:solidFill>
            <a:srgbClr val="FF0000"/>
          </a:solidFill>
          <a:headEnd type="none" w="med" len="med"/>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ru-RU"/>
        </a:p>
      </cdr:txBody>
    </cdr:sp>
  </cdr:relSizeAnchor>
  <cdr:relSizeAnchor xmlns:cdr="http://schemas.openxmlformats.org/drawingml/2006/chartDrawing">
    <cdr:from>
      <cdr:x>0.73252</cdr:x>
      <cdr:y>0.15194</cdr:y>
    </cdr:from>
    <cdr:to>
      <cdr:x>0.84202</cdr:x>
      <cdr:y>0.21888</cdr:y>
    </cdr:to>
    <cdr:sp macro="" textlink="">
      <cdr:nvSpPr>
        <cdr:cNvPr id="6" name="TextBox 5"/>
        <cdr:cNvSpPr txBox="1"/>
      </cdr:nvSpPr>
      <cdr:spPr>
        <a:xfrm xmlns:a="http://schemas.openxmlformats.org/drawingml/2006/main">
          <a:off x="5185271" y="719981"/>
          <a:ext cx="775114" cy="31720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a:solidFill>
                <a:srgbClr val="FF0000"/>
              </a:solidFill>
              <a:latin typeface="Arial" pitchFamily="34" charset="0"/>
              <a:cs typeface="Arial" pitchFamily="34" charset="0"/>
            </a:rPr>
            <a:t>в</a:t>
          </a:r>
          <a:r>
            <a:rPr lang="ru-RU" sz="1600" dirty="0" smtClean="0">
              <a:solidFill>
                <a:srgbClr val="FF0000"/>
              </a:solidFill>
              <a:latin typeface="Arial" pitchFamily="34" charset="0"/>
              <a:cs typeface="Arial" pitchFamily="34" charset="0"/>
            </a:rPr>
            <a:t>сего</a:t>
          </a:r>
          <a:endParaRPr lang="ru-RU" sz="1600" dirty="0">
            <a:solidFill>
              <a:srgbClr val="FF0000"/>
            </a:solidFill>
            <a:latin typeface="Arial" pitchFamily="34" charset="0"/>
            <a:cs typeface="Arial"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0.12578</cdr:x>
      <cdr:y>0.60618</cdr:y>
    </cdr:from>
    <cdr:to>
      <cdr:x>0.2481</cdr:x>
      <cdr:y>0.66569</cdr:y>
    </cdr:to>
    <cdr:sp macro="" textlink="">
      <cdr:nvSpPr>
        <cdr:cNvPr id="2" name="TextBox 1"/>
        <cdr:cNvSpPr txBox="1"/>
      </cdr:nvSpPr>
      <cdr:spPr>
        <a:xfrm xmlns:a="http://schemas.openxmlformats.org/drawingml/2006/main">
          <a:off x="885552" y="3044750"/>
          <a:ext cx="861201" cy="29890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smtClean="0">
              <a:solidFill>
                <a:srgbClr val="FF0000"/>
              </a:solidFill>
              <a:latin typeface="Arial" pitchFamily="34" charset="0"/>
              <a:cs typeface="Arial" pitchFamily="34" charset="0"/>
            </a:rPr>
            <a:t>36,8</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0.30117</cdr:x>
      <cdr:y>0.21492</cdr:y>
    </cdr:from>
    <cdr:to>
      <cdr:x>0.43461</cdr:x>
      <cdr:y>0.27442</cdr:y>
    </cdr:to>
    <cdr:sp macro="" textlink="">
      <cdr:nvSpPr>
        <cdr:cNvPr id="3" name="TextBox 1"/>
        <cdr:cNvSpPr txBox="1"/>
      </cdr:nvSpPr>
      <cdr:spPr>
        <a:xfrm xmlns:a="http://schemas.openxmlformats.org/drawingml/2006/main">
          <a:off x="2181572" y="1123206"/>
          <a:ext cx="966608" cy="3109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600" dirty="0" smtClean="0">
              <a:solidFill>
                <a:srgbClr val="FF0000"/>
              </a:solidFill>
              <a:latin typeface="Arial" pitchFamily="34" charset="0"/>
              <a:cs typeface="Arial" pitchFamily="34" charset="0"/>
            </a:rPr>
            <a:t>108,6</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0.63108</cdr:x>
      <cdr:y>0.138</cdr:y>
    </cdr:from>
    <cdr:to>
      <cdr:x>0.71867</cdr:x>
      <cdr:y>0.13833</cdr:y>
    </cdr:to>
    <cdr:sp macro="" textlink="">
      <cdr:nvSpPr>
        <cdr:cNvPr id="5" name="Прямая со стрелкой 4"/>
        <cdr:cNvSpPr/>
      </cdr:nvSpPr>
      <cdr:spPr bwMode="auto">
        <a:xfrm xmlns:a="http://schemas.openxmlformats.org/drawingml/2006/main" rot="10800000">
          <a:off x="4571427" y="721169"/>
          <a:ext cx="634481" cy="1725"/>
        </a:xfrm>
        <a:prstGeom xmlns:a="http://schemas.openxmlformats.org/drawingml/2006/main" prst="straightConnector1">
          <a:avLst/>
        </a:prstGeom>
        <a:ln xmlns:a="http://schemas.openxmlformats.org/drawingml/2006/main">
          <a:solidFill>
            <a:srgbClr val="FF0000"/>
          </a:solidFill>
          <a:headEnd type="none" w="med" len="med"/>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ru-RU"/>
        </a:p>
      </cdr:txBody>
    </cdr:sp>
  </cdr:relSizeAnchor>
  <cdr:relSizeAnchor xmlns:cdr="http://schemas.openxmlformats.org/drawingml/2006/chartDrawing">
    <cdr:from>
      <cdr:x>0.71867</cdr:x>
      <cdr:y>0.1047</cdr:y>
    </cdr:from>
    <cdr:to>
      <cdr:x>0.82817</cdr:x>
      <cdr:y>0.17163</cdr:y>
    </cdr:to>
    <cdr:sp macro="" textlink="">
      <cdr:nvSpPr>
        <cdr:cNvPr id="6" name="TextBox 5"/>
        <cdr:cNvSpPr txBox="1"/>
      </cdr:nvSpPr>
      <cdr:spPr>
        <a:xfrm xmlns:a="http://schemas.openxmlformats.org/drawingml/2006/main">
          <a:off x="5205908" y="547142"/>
          <a:ext cx="793192" cy="3498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a:solidFill>
                <a:srgbClr val="FF0000"/>
              </a:solidFill>
              <a:latin typeface="Arial" pitchFamily="34" charset="0"/>
              <a:cs typeface="Arial" pitchFamily="34" charset="0"/>
            </a:rPr>
            <a:t>в</a:t>
          </a:r>
          <a:r>
            <a:rPr lang="ru-RU" sz="1600" dirty="0" smtClean="0">
              <a:solidFill>
                <a:srgbClr val="FF0000"/>
              </a:solidFill>
              <a:latin typeface="Arial" pitchFamily="34" charset="0"/>
              <a:cs typeface="Arial" pitchFamily="34" charset="0"/>
            </a:rPr>
            <a:t>сего</a:t>
          </a:r>
          <a:endParaRPr lang="ru-RU" sz="1600" dirty="0">
            <a:solidFill>
              <a:srgbClr val="FF0000"/>
            </a:solidFill>
            <a:latin typeface="Arial" pitchFamily="34" charset="0"/>
            <a:cs typeface="Arial"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0.637</cdr:x>
      <cdr:y>0.11334</cdr:y>
    </cdr:from>
    <cdr:to>
      <cdr:x>0.72459</cdr:x>
      <cdr:y>0.11367</cdr:y>
    </cdr:to>
    <cdr:sp macro="" textlink="">
      <cdr:nvSpPr>
        <cdr:cNvPr id="5" name="Прямая со стрелкой 4"/>
        <cdr:cNvSpPr/>
      </cdr:nvSpPr>
      <cdr:spPr bwMode="auto">
        <a:xfrm xmlns:a="http://schemas.openxmlformats.org/drawingml/2006/main" rot="10800000">
          <a:off x="4829930" y="509836"/>
          <a:ext cx="664134" cy="1485"/>
        </a:xfrm>
        <a:prstGeom xmlns:a="http://schemas.openxmlformats.org/drawingml/2006/main" prst="straightConnector1">
          <a:avLst/>
        </a:prstGeom>
        <a:ln xmlns:a="http://schemas.openxmlformats.org/drawingml/2006/main">
          <a:solidFill>
            <a:srgbClr val="FF0000"/>
          </a:solidFill>
          <a:headEnd type="none" w="med" len="med"/>
          <a:tailEnd type="arrow"/>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ru-RU"/>
        </a:p>
      </cdr:txBody>
    </cdr:sp>
  </cdr:relSizeAnchor>
  <cdr:relSizeAnchor xmlns:cdr="http://schemas.openxmlformats.org/drawingml/2006/chartDrawing">
    <cdr:from>
      <cdr:x>0.72459</cdr:x>
      <cdr:y>0.08004</cdr:y>
    </cdr:from>
    <cdr:to>
      <cdr:x>0.83409</cdr:x>
      <cdr:y>0.14697</cdr:y>
    </cdr:to>
    <cdr:sp macro="" textlink="">
      <cdr:nvSpPr>
        <cdr:cNvPr id="6" name="TextBox 5"/>
        <cdr:cNvSpPr txBox="1"/>
      </cdr:nvSpPr>
      <cdr:spPr>
        <a:xfrm xmlns:a="http://schemas.openxmlformats.org/drawingml/2006/main">
          <a:off x="5494064" y="360040"/>
          <a:ext cx="830261" cy="3010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a:solidFill>
                <a:srgbClr val="FF0000"/>
              </a:solidFill>
              <a:latin typeface="Arial" pitchFamily="34" charset="0"/>
              <a:cs typeface="Arial" pitchFamily="34" charset="0"/>
            </a:rPr>
            <a:t>в</a:t>
          </a:r>
          <a:r>
            <a:rPr lang="ru-RU" sz="1600" dirty="0" smtClean="0">
              <a:solidFill>
                <a:srgbClr val="FF0000"/>
              </a:solidFill>
              <a:latin typeface="Arial" pitchFamily="34" charset="0"/>
              <a:cs typeface="Arial" pitchFamily="34" charset="0"/>
            </a:rPr>
            <a:t>сего</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0.16428</cdr:x>
      <cdr:y>0.67232</cdr:y>
    </cdr:from>
    <cdr:to>
      <cdr:x>0.24975</cdr:x>
      <cdr:y>0.72034</cdr:y>
    </cdr:to>
    <cdr:sp macro="" textlink="">
      <cdr:nvSpPr>
        <cdr:cNvPr id="7" name="TextBox 6"/>
        <cdr:cNvSpPr txBox="1"/>
      </cdr:nvSpPr>
      <cdr:spPr>
        <a:xfrm xmlns:a="http://schemas.openxmlformats.org/drawingml/2006/main">
          <a:off x="1245592" y="3024336"/>
          <a:ext cx="648072" cy="2160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0.1073</cdr:x>
      <cdr:y>0.65631</cdr:y>
    </cdr:from>
    <cdr:to>
      <cdr:x>0.24026</cdr:x>
      <cdr:y>0.72034</cdr:y>
    </cdr:to>
    <cdr:sp macro="" textlink="">
      <cdr:nvSpPr>
        <cdr:cNvPr id="8" name="TextBox 7"/>
        <cdr:cNvSpPr txBox="1"/>
      </cdr:nvSpPr>
      <cdr:spPr>
        <a:xfrm xmlns:a="http://schemas.openxmlformats.org/drawingml/2006/main">
          <a:off x="813544" y="2952328"/>
          <a:ext cx="1008142" cy="2880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600" dirty="0" smtClean="0">
              <a:solidFill>
                <a:srgbClr val="FF0000"/>
              </a:solidFill>
              <a:latin typeface="Arial" pitchFamily="34" charset="0"/>
              <a:cs typeface="Arial" pitchFamily="34" charset="0"/>
            </a:rPr>
            <a:t>5,1</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0.29723</cdr:x>
      <cdr:y>0.54426</cdr:y>
    </cdr:from>
    <cdr:to>
      <cdr:x>0.43019</cdr:x>
      <cdr:y>0.60829</cdr:y>
    </cdr:to>
    <cdr:sp macro="" textlink="">
      <cdr:nvSpPr>
        <cdr:cNvPr id="9" name="TextBox 1"/>
        <cdr:cNvSpPr txBox="1"/>
      </cdr:nvSpPr>
      <cdr:spPr>
        <a:xfrm xmlns:a="http://schemas.openxmlformats.org/drawingml/2006/main">
          <a:off x="2253704" y="2448272"/>
          <a:ext cx="1008143"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600" dirty="0" smtClean="0">
              <a:solidFill>
                <a:srgbClr val="FF0000"/>
              </a:solidFill>
              <a:latin typeface="Arial" pitchFamily="34" charset="0"/>
              <a:cs typeface="Arial" pitchFamily="34" charset="0"/>
            </a:rPr>
            <a:t>9,4</a:t>
          </a:r>
          <a:endParaRPr lang="ru-RU" sz="1600" dirty="0">
            <a:solidFill>
              <a:srgbClr val="FF0000"/>
            </a:solidFill>
            <a:latin typeface="Arial" pitchFamily="34" charset="0"/>
            <a:cs typeface="Arial" pitchFamily="34" charset="0"/>
          </a:endParaRPr>
        </a:p>
      </cdr:txBody>
    </cdr:sp>
  </cdr:relSizeAnchor>
  <cdr:relSizeAnchor xmlns:cdr="http://schemas.openxmlformats.org/drawingml/2006/chartDrawing">
    <cdr:from>
      <cdr:x>0.49667</cdr:x>
      <cdr:y>0.08004</cdr:y>
    </cdr:from>
    <cdr:to>
      <cdr:x>0.62963</cdr:x>
      <cdr:y>0.14407</cdr:y>
    </cdr:to>
    <cdr:sp macro="" textlink="">
      <cdr:nvSpPr>
        <cdr:cNvPr id="11" name="TextBox 1"/>
        <cdr:cNvSpPr txBox="1"/>
      </cdr:nvSpPr>
      <cdr:spPr>
        <a:xfrm xmlns:a="http://schemas.openxmlformats.org/drawingml/2006/main">
          <a:off x="3765872" y="360040"/>
          <a:ext cx="1008142" cy="2880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ea typeface="ＭＳ Ｐゴシック"/>
              <a:cs typeface="ＭＳ Ｐゴシック"/>
            </a:defRPr>
          </a:lvl1pPr>
          <a:lvl2pPr marL="457200" indent="0">
            <a:defRPr sz="1100">
              <a:latin typeface="Calibri"/>
              <a:ea typeface="ＭＳ Ｐゴシック"/>
              <a:cs typeface="ＭＳ Ｐゴシック"/>
            </a:defRPr>
          </a:lvl2pPr>
          <a:lvl3pPr marL="914400" indent="0">
            <a:defRPr sz="1100">
              <a:latin typeface="Calibri"/>
              <a:ea typeface="ＭＳ Ｐゴシック"/>
              <a:cs typeface="ＭＳ Ｐゴシック"/>
            </a:defRPr>
          </a:lvl3pPr>
          <a:lvl4pPr marL="1371600" indent="0">
            <a:defRPr sz="1100">
              <a:latin typeface="Calibri"/>
              <a:ea typeface="ＭＳ Ｐゴシック"/>
              <a:cs typeface="ＭＳ Ｐゴシック"/>
            </a:defRPr>
          </a:lvl4pPr>
          <a:lvl5pPr marL="1828800" indent="0">
            <a:defRPr sz="1100">
              <a:latin typeface="Calibri"/>
              <a:ea typeface="ＭＳ Ｐゴシック"/>
              <a:cs typeface="ＭＳ Ｐゴシック"/>
            </a:defRPr>
          </a:lvl5pPr>
          <a:lvl6pPr marL="2286000" indent="0">
            <a:defRPr sz="1100">
              <a:latin typeface="Calibri"/>
              <a:ea typeface="ＭＳ Ｐゴシック"/>
              <a:cs typeface="ＭＳ Ｐゴシック"/>
            </a:defRPr>
          </a:lvl6pPr>
          <a:lvl7pPr marL="2743200" indent="0">
            <a:defRPr sz="1100">
              <a:latin typeface="Calibri"/>
              <a:ea typeface="ＭＳ Ｐゴシック"/>
              <a:cs typeface="ＭＳ Ｐゴシック"/>
            </a:defRPr>
          </a:lvl7pPr>
          <a:lvl8pPr marL="3200400" indent="0">
            <a:defRPr sz="1100">
              <a:latin typeface="Calibri"/>
              <a:ea typeface="ＭＳ Ｐゴシック"/>
              <a:cs typeface="ＭＳ Ｐゴシック"/>
            </a:defRPr>
          </a:lvl8pPr>
          <a:lvl9pPr marL="3657600" indent="0">
            <a:defRPr sz="1100">
              <a:latin typeface="Calibri"/>
              <a:ea typeface="ＭＳ Ｐゴシック"/>
              <a:cs typeface="ＭＳ Ｐゴシック"/>
            </a:defRPr>
          </a:lvl9pPr>
        </a:lstStyle>
        <a:p xmlns:a="http://schemas.openxmlformats.org/drawingml/2006/main">
          <a:pPr algn="ctr"/>
          <a:r>
            <a:rPr lang="ru-RU" sz="1600" dirty="0" smtClean="0">
              <a:solidFill>
                <a:srgbClr val="FF0000"/>
              </a:solidFill>
              <a:latin typeface="Arial" pitchFamily="34" charset="0"/>
              <a:cs typeface="Arial" pitchFamily="34" charset="0"/>
            </a:rPr>
            <a:t>29,6</a:t>
          </a:r>
          <a:endParaRPr lang="ru-RU" sz="1600" dirty="0">
            <a:solidFill>
              <a:srgbClr val="FF0000"/>
            </a:solidFill>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4" y="0"/>
            <a:ext cx="2945659" cy="496491"/>
          </a:xfrm>
          <a:prstGeom prst="rect">
            <a:avLst/>
          </a:prstGeom>
        </p:spPr>
        <p:txBody>
          <a:bodyPr vert="horz" lIns="91440" tIns="45720" rIns="91440" bIns="45720" rtlCol="0"/>
          <a:lstStyle>
            <a:lvl1pPr algn="r">
              <a:defRPr sz="1200"/>
            </a:lvl1pPr>
          </a:lstStyle>
          <a:p>
            <a:fld id="{D373FF18-C185-4598-979A-1453E9319F19}" type="datetimeFigureOut">
              <a:rPr lang="ru-RU" smtClean="0"/>
              <a:pPr/>
              <a:t>21.02.2012</a:t>
            </a:fld>
            <a:endParaRPr lang="ru-RU"/>
          </a:p>
        </p:txBody>
      </p:sp>
      <p:sp>
        <p:nvSpPr>
          <p:cNvPr id="4" name="Нижний колонтитул 3"/>
          <p:cNvSpPr>
            <a:spLocks noGrp="1"/>
          </p:cNvSpPr>
          <p:nvPr>
            <p:ph type="ftr" sz="quarter" idx="2"/>
          </p:nvPr>
        </p:nvSpPr>
        <p:spPr>
          <a:xfrm>
            <a:off x="1" y="9431599"/>
            <a:ext cx="2945659" cy="496491"/>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1599"/>
            <a:ext cx="2945659" cy="496491"/>
          </a:xfrm>
          <a:prstGeom prst="rect">
            <a:avLst/>
          </a:prstGeom>
        </p:spPr>
        <p:txBody>
          <a:bodyPr vert="horz" lIns="91440" tIns="45720" rIns="91440" bIns="45720" rtlCol="0" anchor="b"/>
          <a:lstStyle>
            <a:lvl1pPr algn="r">
              <a:defRPr sz="1200"/>
            </a:lvl1pPr>
          </a:lstStyle>
          <a:p>
            <a:fld id="{6D6FF34C-2ED7-4FEF-BC6A-1422F4F92EDD}" type="slidenum">
              <a:rPr lang="ru-RU" smtClean="0"/>
              <a:pPr/>
              <a:t>‹#›</a:t>
            </a:fld>
            <a:endParaRPr lang="ru-RU"/>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AutoShape 1"/>
          <p:cNvSpPr>
            <a:spLocks noChangeArrowheads="1"/>
          </p:cNvSpPr>
          <p:nvPr/>
        </p:nvSpPr>
        <p:spPr bwMode="auto">
          <a:xfrm>
            <a:off x="0" y="0"/>
            <a:ext cx="6797675" cy="9929813"/>
          </a:xfrm>
          <a:prstGeom prst="roundRect">
            <a:avLst>
              <a:gd name="adj" fmla="val 23"/>
            </a:avLst>
          </a:prstGeom>
          <a:solidFill>
            <a:srgbClr val="FFFFFF"/>
          </a:solidFill>
          <a:ln w="9360">
            <a:noFill/>
            <a:miter lim="800000"/>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2" name="AutoShape 2"/>
          <p:cNvSpPr>
            <a:spLocks noChangeArrowheads="1"/>
          </p:cNvSpPr>
          <p:nvPr/>
        </p:nvSpPr>
        <p:spPr bwMode="auto">
          <a:xfrm>
            <a:off x="0" y="0"/>
            <a:ext cx="6797675" cy="9929813"/>
          </a:xfrm>
          <a:prstGeom prst="roundRect">
            <a:avLst>
              <a:gd name="adj" fmla="val 23"/>
            </a:avLst>
          </a:prstGeom>
          <a:solidFill>
            <a:srgbClr val="FFFFFF"/>
          </a:solid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3" name="AutoShape 3"/>
          <p:cNvSpPr>
            <a:spLocks noChangeArrowheads="1"/>
          </p:cNvSpPr>
          <p:nvPr/>
        </p:nvSpPr>
        <p:spPr bwMode="auto">
          <a:xfrm>
            <a:off x="0" y="0"/>
            <a:ext cx="6797675" cy="9929813"/>
          </a:xfrm>
          <a:prstGeom prst="roundRect">
            <a:avLst>
              <a:gd name="adj" fmla="val 23"/>
            </a:avLst>
          </a:prstGeom>
          <a:solidFill>
            <a:srgbClr val="FFFFFF"/>
          </a:solid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4" name="AutoShape 4"/>
          <p:cNvSpPr>
            <a:spLocks noChangeArrowheads="1"/>
          </p:cNvSpPr>
          <p:nvPr/>
        </p:nvSpPr>
        <p:spPr bwMode="auto">
          <a:xfrm>
            <a:off x="0" y="0"/>
            <a:ext cx="6797675" cy="9929813"/>
          </a:xfrm>
          <a:prstGeom prst="roundRect">
            <a:avLst>
              <a:gd name="adj" fmla="val 23"/>
            </a:avLst>
          </a:prstGeom>
          <a:solidFill>
            <a:srgbClr val="FFFFFF"/>
          </a:solid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5" name="AutoShape 5"/>
          <p:cNvSpPr>
            <a:spLocks noChangeArrowheads="1"/>
          </p:cNvSpPr>
          <p:nvPr/>
        </p:nvSpPr>
        <p:spPr bwMode="auto">
          <a:xfrm>
            <a:off x="0" y="0"/>
            <a:ext cx="6797675" cy="9929813"/>
          </a:xfrm>
          <a:prstGeom prst="roundRect">
            <a:avLst>
              <a:gd name="adj" fmla="val 23"/>
            </a:avLst>
          </a:prstGeom>
          <a:solidFill>
            <a:srgbClr val="FFFFFF"/>
          </a:solid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6" name="Text Box 6"/>
          <p:cNvSpPr txBox="1">
            <a:spLocks noChangeArrowheads="1"/>
          </p:cNvSpPr>
          <p:nvPr/>
        </p:nvSpPr>
        <p:spPr bwMode="auto">
          <a:xfrm>
            <a:off x="1" y="0"/>
            <a:ext cx="2945659" cy="496491"/>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27" name="Rectangle 7"/>
          <p:cNvSpPr>
            <a:spLocks noGrp="1" noChangeArrowheads="1"/>
          </p:cNvSpPr>
          <p:nvPr>
            <p:ph type="dt"/>
          </p:nvPr>
        </p:nvSpPr>
        <p:spPr bwMode="auto">
          <a:xfrm>
            <a:off x="3850444" y="0"/>
            <a:ext cx="2937791" cy="487872"/>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ClrTx/>
              <a:buSzPct val="100000"/>
              <a:buFontTx/>
              <a:buNone/>
              <a:tabLst>
                <a:tab pos="723900" algn="l"/>
                <a:tab pos="1447800" algn="l"/>
                <a:tab pos="2171700" algn="l"/>
                <a:tab pos="2895600" algn="l"/>
              </a:tabLst>
              <a:defRPr sz="1200">
                <a:solidFill>
                  <a:srgbClr val="000000"/>
                </a:solidFill>
                <a:latin typeface="Calibri" pitchFamily="32" charset="0"/>
                <a:ea typeface="+mn-ea"/>
                <a:cs typeface="Arial Unicode MS" charset="0"/>
              </a:defRPr>
            </a:lvl1pPr>
          </a:lstStyle>
          <a:p>
            <a:pPr>
              <a:defRPr/>
            </a:pPr>
            <a:r>
              <a:rPr lang="en-US"/>
              <a:t>10/26/11</a:t>
            </a:r>
          </a:p>
        </p:txBody>
      </p:sp>
      <p:sp>
        <p:nvSpPr>
          <p:cNvPr id="27657" name="Rectangle 8"/>
          <p:cNvSpPr>
            <a:spLocks noGrp="1" noRot="1" noChangeAspect="1" noChangeArrowheads="1"/>
          </p:cNvSpPr>
          <p:nvPr>
            <p:ph type="sldImg"/>
          </p:nvPr>
        </p:nvSpPr>
        <p:spPr bwMode="auto">
          <a:xfrm>
            <a:off x="919163" y="744538"/>
            <a:ext cx="4951412" cy="3714750"/>
          </a:xfrm>
          <a:prstGeom prst="rect">
            <a:avLst/>
          </a:prstGeom>
          <a:noFill/>
          <a:ln w="12600">
            <a:solidFill>
              <a:srgbClr val="000000"/>
            </a:solidFill>
            <a:miter lim="800000"/>
            <a:headEnd/>
            <a:tailEnd/>
          </a:ln>
        </p:spPr>
      </p:sp>
      <p:sp>
        <p:nvSpPr>
          <p:cNvPr id="5129" name="Rectangle 9"/>
          <p:cNvSpPr>
            <a:spLocks noGrp="1" noChangeArrowheads="1"/>
          </p:cNvSpPr>
          <p:nvPr>
            <p:ph type="body"/>
          </p:nvPr>
        </p:nvSpPr>
        <p:spPr bwMode="auto">
          <a:xfrm>
            <a:off x="679769" y="4716662"/>
            <a:ext cx="5430273" cy="4459797"/>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ru-RU" noProof="0" smtClean="0"/>
          </a:p>
        </p:txBody>
      </p:sp>
      <p:sp>
        <p:nvSpPr>
          <p:cNvPr id="5130" name="Text Box 10"/>
          <p:cNvSpPr txBox="1">
            <a:spLocks noChangeArrowheads="1"/>
          </p:cNvSpPr>
          <p:nvPr/>
        </p:nvSpPr>
        <p:spPr bwMode="auto">
          <a:xfrm>
            <a:off x="1" y="9431599"/>
            <a:ext cx="2945659" cy="496491"/>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5131" name="Rectangle 11"/>
          <p:cNvSpPr>
            <a:spLocks noGrp="1" noChangeArrowheads="1"/>
          </p:cNvSpPr>
          <p:nvPr>
            <p:ph type="sldNum"/>
          </p:nvPr>
        </p:nvSpPr>
        <p:spPr bwMode="auto">
          <a:xfrm>
            <a:off x="3850444" y="9431600"/>
            <a:ext cx="2937791" cy="487870"/>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SzPct val="100000"/>
              <a:buFontTx/>
              <a:buNone/>
              <a:tabLst>
                <a:tab pos="723900" algn="l"/>
                <a:tab pos="1447800" algn="l"/>
                <a:tab pos="2171700" algn="l"/>
                <a:tab pos="2895600" algn="l"/>
              </a:tabLst>
              <a:defRPr sz="1200">
                <a:solidFill>
                  <a:srgbClr val="000000"/>
                </a:solidFill>
                <a:latin typeface="Calibri" pitchFamily="32" charset="0"/>
                <a:ea typeface="+mn-ea"/>
                <a:cs typeface="Arial Unicode MS" charset="0"/>
              </a:defRPr>
            </a:lvl1pPr>
          </a:lstStyle>
          <a:p>
            <a:pPr>
              <a:defRPr/>
            </a:pPr>
            <a:fld id="{E1BE9FE8-284D-492A-995A-AA30F602923D}"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5" name="Rectangle 11"/>
          <p:cNvSpPr>
            <a:spLocks noGrp="1" noChangeArrowheads="1"/>
          </p:cNvSpPr>
          <p:nvPr>
            <p:ph type="sldNum" sz="quarter"/>
          </p:nvPr>
        </p:nvSpPr>
        <p:spPr>
          <a:noFill/>
        </p:spPr>
        <p:txBody>
          <a:bodyPr/>
          <a:lstStyle/>
          <a:p>
            <a:fld id="{A0280291-72A3-4562-AEC9-DEF0777A7B30}" type="slidenum">
              <a:rPr lang="en-US" smtClean="0">
                <a:latin typeface="Calibri" pitchFamily="34" charset="0"/>
                <a:ea typeface="Arial Unicode MS" pitchFamily="34" charset="-128"/>
                <a:cs typeface="Arial Unicode MS" pitchFamily="34" charset="-128"/>
              </a:rPr>
              <a:pPr/>
              <a:t>1</a:t>
            </a:fld>
            <a:endParaRPr lang="en-US" smtClean="0">
              <a:latin typeface="Calibri" pitchFamily="34" charset="0"/>
              <a:ea typeface="Arial Unicode MS" pitchFamily="34" charset="-128"/>
              <a:cs typeface="Arial Unicode MS" pitchFamily="34" charset="-128"/>
            </a:endParaRPr>
          </a:p>
        </p:txBody>
      </p:sp>
      <p:sp>
        <p:nvSpPr>
          <p:cNvPr id="28676"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28677"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D95EFD61-0EC4-4B42-B733-17BFD9121212}"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a:t>
            </a:fld>
            <a:endParaRPr lang="en-US" sz="1200">
              <a:solidFill>
                <a:srgbClr val="000000"/>
              </a:solidFill>
              <a:latin typeface="Calibri" pitchFamily="34" charset="0"/>
            </a:endParaRPr>
          </a:p>
        </p:txBody>
      </p:sp>
      <p:sp>
        <p:nvSpPr>
          <p:cNvPr id="28678"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28679"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3" name="Rectangle 11"/>
          <p:cNvSpPr>
            <a:spLocks noGrp="1" noChangeArrowheads="1"/>
          </p:cNvSpPr>
          <p:nvPr>
            <p:ph type="sldNum" sz="quarter"/>
          </p:nvPr>
        </p:nvSpPr>
        <p:spPr/>
        <p:txBody>
          <a:bodyPr/>
          <a:lstStyle/>
          <a:p>
            <a:pPr>
              <a:defRPr/>
            </a:pPr>
            <a:fld id="{6EADC297-B2D2-4DFC-9616-A0A3311409DF}" type="slidenum">
              <a:rPr lang="en-US" smtClean="0"/>
              <a:pPr>
                <a:defRPr/>
              </a:pPr>
              <a:t>15</a:t>
            </a:fld>
            <a:endParaRPr lang="en-US" smtClean="0"/>
          </a:p>
        </p:txBody>
      </p:sp>
      <p:sp>
        <p:nvSpPr>
          <p:cNvPr id="35844"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5845"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1E17F65-FE6A-4F8B-BDC8-DD653C8E1DC8}"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15</a:t>
            </a:fld>
            <a:endParaRPr lang="en-US" sz="1200">
              <a:solidFill>
                <a:srgbClr val="000000"/>
              </a:solidFill>
              <a:latin typeface="Calibri" pitchFamily="34" charset="0"/>
            </a:endParaRPr>
          </a:p>
        </p:txBody>
      </p:sp>
      <p:sp>
        <p:nvSpPr>
          <p:cNvPr id="35846"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5847"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7" name="Rectangle 11"/>
          <p:cNvSpPr>
            <a:spLocks noGrp="1" noChangeArrowheads="1"/>
          </p:cNvSpPr>
          <p:nvPr>
            <p:ph type="sldNum" sz="quarter"/>
          </p:nvPr>
        </p:nvSpPr>
        <p:spPr>
          <a:noFill/>
        </p:spPr>
        <p:txBody>
          <a:bodyPr/>
          <a:lstStyle/>
          <a:p>
            <a:fld id="{8CEC3BB7-99E3-468B-B0AF-9CA2A3A4930E}" type="slidenum">
              <a:rPr lang="en-US" smtClean="0">
                <a:latin typeface="Calibri" pitchFamily="34" charset="0"/>
                <a:ea typeface="Arial Unicode MS" pitchFamily="34" charset="-128"/>
                <a:cs typeface="Arial Unicode MS" pitchFamily="34" charset="-128"/>
              </a:rPr>
              <a:pPr/>
              <a:t>21</a:t>
            </a:fld>
            <a:endParaRPr lang="en-US" smtClean="0">
              <a:latin typeface="Calibri" pitchFamily="34" charset="0"/>
              <a:ea typeface="Arial Unicode MS" pitchFamily="34" charset="-128"/>
              <a:cs typeface="Arial Unicode MS" pitchFamily="34" charset="-128"/>
            </a:endParaRPr>
          </a:p>
        </p:txBody>
      </p:sp>
      <p:sp>
        <p:nvSpPr>
          <p:cNvPr id="36868"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6869"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0031796-61A8-4D13-BC6F-3BA511A4A2B9}"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21</a:t>
            </a:fld>
            <a:endParaRPr lang="en-US" sz="1200">
              <a:solidFill>
                <a:srgbClr val="000000"/>
              </a:solidFill>
              <a:latin typeface="Calibri" pitchFamily="34" charset="0"/>
            </a:endParaRPr>
          </a:p>
        </p:txBody>
      </p:sp>
      <p:sp>
        <p:nvSpPr>
          <p:cNvPr id="36870"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6871"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19163" y="744538"/>
            <a:ext cx="4951412" cy="3714750"/>
          </a:xfrm>
        </p:spPr>
      </p:sp>
      <p:sp>
        <p:nvSpPr>
          <p:cNvPr id="3" name="Заметки 2"/>
          <p:cNvSpPr>
            <a:spLocks noGrp="1"/>
          </p:cNvSpPr>
          <p:nvPr>
            <p:ph type="body" idx="1"/>
          </p:nvPr>
        </p:nvSpPr>
        <p:spPr/>
        <p:txBody>
          <a:bodyPr>
            <a:normAutofit/>
          </a:bodyPr>
          <a:lstStyle/>
          <a:p>
            <a:endParaRPr lang="ru-RU"/>
          </a:p>
        </p:txBody>
      </p:sp>
      <p:sp>
        <p:nvSpPr>
          <p:cNvPr id="5" name="Номер слайда 4"/>
          <p:cNvSpPr>
            <a:spLocks noGrp="1"/>
          </p:cNvSpPr>
          <p:nvPr>
            <p:ph type="sldNum" idx="11"/>
          </p:nvPr>
        </p:nvSpPr>
        <p:spPr/>
        <p:txBody>
          <a:bodyPr/>
          <a:lstStyle/>
          <a:p>
            <a:pPr>
              <a:defRPr/>
            </a:pPr>
            <a:fld id="{E1BE9FE8-284D-492A-995A-AA30F602923D}"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9" name="Rectangle 11"/>
          <p:cNvSpPr>
            <a:spLocks noGrp="1" noChangeArrowheads="1"/>
          </p:cNvSpPr>
          <p:nvPr>
            <p:ph type="sldNum" sz="quarter"/>
          </p:nvPr>
        </p:nvSpPr>
        <p:spPr>
          <a:noFill/>
        </p:spPr>
        <p:txBody>
          <a:bodyPr/>
          <a:lstStyle/>
          <a:p>
            <a:fld id="{E4FE8BA5-A9C0-4889-B72B-5CBA394EE6F1}" type="slidenum">
              <a:rPr lang="en-US" smtClean="0">
                <a:latin typeface="Calibri" pitchFamily="34" charset="0"/>
                <a:ea typeface="Arial Unicode MS" pitchFamily="34" charset="-128"/>
                <a:cs typeface="Arial Unicode MS" pitchFamily="34" charset="-128"/>
              </a:rPr>
              <a:pPr/>
              <a:t>3</a:t>
            </a:fld>
            <a:endParaRPr lang="en-US" smtClean="0">
              <a:latin typeface="Calibri" pitchFamily="34" charset="0"/>
              <a:ea typeface="Arial Unicode MS" pitchFamily="34" charset="-128"/>
              <a:cs typeface="Arial Unicode MS" pitchFamily="34" charset="-128"/>
            </a:endParaRPr>
          </a:p>
        </p:txBody>
      </p:sp>
      <p:sp>
        <p:nvSpPr>
          <p:cNvPr id="29700"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29701"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78C5D6F-A009-4705-AA42-C947D44E786C}"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a:t>
            </a:fld>
            <a:endParaRPr lang="en-US" sz="1200">
              <a:solidFill>
                <a:srgbClr val="000000"/>
              </a:solidFill>
              <a:latin typeface="Calibri" pitchFamily="34" charset="0"/>
            </a:endParaRPr>
          </a:p>
        </p:txBody>
      </p:sp>
      <p:sp>
        <p:nvSpPr>
          <p:cNvPr id="29702"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29703"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19163" y="744538"/>
            <a:ext cx="4951412" cy="3714750"/>
          </a:xfrm>
        </p:spPr>
      </p:sp>
      <p:sp>
        <p:nvSpPr>
          <p:cNvPr id="3" name="Заметки 2"/>
          <p:cNvSpPr>
            <a:spLocks noGrp="1"/>
          </p:cNvSpPr>
          <p:nvPr>
            <p:ph type="body" idx="1"/>
          </p:nvPr>
        </p:nvSpPr>
        <p:spPr/>
        <p:txBody>
          <a:bodyPr>
            <a:normAutofit/>
          </a:bodyPr>
          <a:lstStyle/>
          <a:p>
            <a:endParaRPr lang="ru-RU"/>
          </a:p>
        </p:txBody>
      </p:sp>
      <p:sp>
        <p:nvSpPr>
          <p:cNvPr id="5" name="Номер слайда 4"/>
          <p:cNvSpPr>
            <a:spLocks noGrp="1"/>
          </p:cNvSpPr>
          <p:nvPr>
            <p:ph type="sldNum" idx="11"/>
          </p:nvPr>
        </p:nvSpPr>
        <p:spPr/>
        <p:txBody>
          <a:bodyPr/>
          <a:lstStyle/>
          <a:p>
            <a:pPr>
              <a:defRPr/>
            </a:pPr>
            <a:fld id="{E1BE9FE8-284D-492A-995A-AA30F602923D}"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1" name="Rectangle 11"/>
          <p:cNvSpPr>
            <a:spLocks noGrp="1" noChangeArrowheads="1"/>
          </p:cNvSpPr>
          <p:nvPr>
            <p:ph type="sldNum" sz="quarter"/>
          </p:nvPr>
        </p:nvSpPr>
        <p:spPr/>
        <p:txBody>
          <a:bodyPr/>
          <a:lstStyle/>
          <a:p>
            <a:pPr>
              <a:defRPr/>
            </a:pPr>
            <a:fld id="{CAB516C8-3F63-4307-87C0-E1952A786B99}" type="slidenum">
              <a:rPr lang="en-US" smtClean="0"/>
              <a:pPr>
                <a:defRPr/>
              </a:pPr>
              <a:t>8</a:t>
            </a:fld>
            <a:endParaRPr lang="en-US" smtClean="0"/>
          </a:p>
        </p:txBody>
      </p:sp>
      <p:sp>
        <p:nvSpPr>
          <p:cNvPr id="30724"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0725"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0649DFC-8C0D-45F8-8B8C-B22D301A0811}"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8</a:t>
            </a:fld>
            <a:endParaRPr lang="en-US" sz="1200">
              <a:solidFill>
                <a:srgbClr val="000000"/>
              </a:solidFill>
              <a:latin typeface="Calibri" pitchFamily="34" charset="0"/>
            </a:endParaRPr>
          </a:p>
        </p:txBody>
      </p:sp>
      <p:sp>
        <p:nvSpPr>
          <p:cNvPr id="30726"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0727"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5" name="Rectangle 11"/>
          <p:cNvSpPr>
            <a:spLocks noGrp="1" noChangeArrowheads="1"/>
          </p:cNvSpPr>
          <p:nvPr>
            <p:ph type="sldNum" sz="quarter"/>
          </p:nvPr>
        </p:nvSpPr>
        <p:spPr/>
        <p:txBody>
          <a:bodyPr/>
          <a:lstStyle/>
          <a:p>
            <a:pPr>
              <a:defRPr/>
            </a:pPr>
            <a:fld id="{5F725372-84A4-4527-AE6B-8619F66F1765}" type="slidenum">
              <a:rPr lang="en-US" smtClean="0"/>
              <a:pPr>
                <a:defRPr/>
              </a:pPr>
              <a:t>9</a:t>
            </a:fld>
            <a:endParaRPr lang="en-US" smtClean="0"/>
          </a:p>
        </p:txBody>
      </p:sp>
      <p:sp>
        <p:nvSpPr>
          <p:cNvPr id="31748"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1749"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067C5526-F1ED-491B-917A-6EC13F323806}"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9</a:t>
            </a:fld>
            <a:endParaRPr lang="en-US" sz="1200">
              <a:solidFill>
                <a:srgbClr val="000000"/>
              </a:solidFill>
              <a:latin typeface="Calibri" pitchFamily="34" charset="0"/>
            </a:endParaRPr>
          </a:p>
        </p:txBody>
      </p:sp>
      <p:sp>
        <p:nvSpPr>
          <p:cNvPr id="31750"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1751"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9" name="Rectangle 11"/>
          <p:cNvSpPr>
            <a:spLocks noGrp="1" noChangeArrowheads="1"/>
          </p:cNvSpPr>
          <p:nvPr>
            <p:ph type="sldNum" sz="quarter"/>
          </p:nvPr>
        </p:nvSpPr>
        <p:spPr/>
        <p:txBody>
          <a:bodyPr/>
          <a:lstStyle/>
          <a:p>
            <a:pPr>
              <a:defRPr/>
            </a:pPr>
            <a:fld id="{9E5CBBA0-5928-4679-9338-286FD7856F07}" type="slidenum">
              <a:rPr lang="en-US" smtClean="0"/>
              <a:pPr>
                <a:defRPr/>
              </a:pPr>
              <a:t>10</a:t>
            </a:fld>
            <a:endParaRPr lang="en-US" smtClean="0"/>
          </a:p>
        </p:txBody>
      </p:sp>
      <p:sp>
        <p:nvSpPr>
          <p:cNvPr id="32772"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2773"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D1C32BCA-3285-4272-9D1E-4D95894454AA}"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10</a:t>
            </a:fld>
            <a:endParaRPr lang="en-US" sz="1200">
              <a:solidFill>
                <a:srgbClr val="000000"/>
              </a:solidFill>
              <a:latin typeface="Calibri" pitchFamily="34" charset="0"/>
            </a:endParaRPr>
          </a:p>
        </p:txBody>
      </p:sp>
      <p:sp>
        <p:nvSpPr>
          <p:cNvPr id="32774"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2775"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3" name="Rectangle 11"/>
          <p:cNvSpPr>
            <a:spLocks noGrp="1" noChangeArrowheads="1"/>
          </p:cNvSpPr>
          <p:nvPr>
            <p:ph type="sldNum" sz="quarter"/>
          </p:nvPr>
        </p:nvSpPr>
        <p:spPr/>
        <p:txBody>
          <a:bodyPr/>
          <a:lstStyle/>
          <a:p>
            <a:pPr>
              <a:defRPr/>
            </a:pPr>
            <a:fld id="{068C43B3-F0BD-4C16-A58A-479120BC6D83}" type="slidenum">
              <a:rPr lang="en-US" smtClean="0"/>
              <a:pPr>
                <a:defRPr/>
              </a:pPr>
              <a:t>11</a:t>
            </a:fld>
            <a:endParaRPr lang="en-US" smtClean="0"/>
          </a:p>
        </p:txBody>
      </p:sp>
      <p:sp>
        <p:nvSpPr>
          <p:cNvPr id="33796"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3797"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A5C1B8FB-E2F1-4289-8880-0D70AEC803EA}"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11</a:t>
            </a:fld>
            <a:endParaRPr lang="en-US" sz="1200">
              <a:solidFill>
                <a:srgbClr val="000000"/>
              </a:solidFill>
              <a:latin typeface="Calibri" pitchFamily="34" charset="0"/>
            </a:endParaRPr>
          </a:p>
        </p:txBody>
      </p:sp>
      <p:sp>
        <p:nvSpPr>
          <p:cNvPr id="33798"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3799"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7" name="Rectangle 11"/>
          <p:cNvSpPr>
            <a:spLocks noGrp="1" noChangeArrowheads="1"/>
          </p:cNvSpPr>
          <p:nvPr>
            <p:ph type="sldNum" sz="quarter"/>
          </p:nvPr>
        </p:nvSpPr>
        <p:spPr/>
        <p:txBody>
          <a:bodyPr/>
          <a:lstStyle/>
          <a:p>
            <a:pPr>
              <a:defRPr/>
            </a:pPr>
            <a:fld id="{3A1E3847-8CCE-41F8-9FF4-4990B745B94F}" type="slidenum">
              <a:rPr lang="en-US" smtClean="0"/>
              <a:pPr>
                <a:defRPr/>
              </a:pPr>
              <a:t>12</a:t>
            </a:fld>
            <a:endParaRPr lang="en-US" smtClean="0"/>
          </a:p>
        </p:txBody>
      </p:sp>
      <p:sp>
        <p:nvSpPr>
          <p:cNvPr id="34820" name="Text Box 1"/>
          <p:cNvSpPr txBox="1">
            <a:spLocks noChangeArrowheads="1"/>
          </p:cNvSpPr>
          <p:nvPr/>
        </p:nvSpPr>
        <p:spPr bwMode="auto">
          <a:xfrm>
            <a:off x="3850443" y="0"/>
            <a:ext cx="2940938" cy="491319"/>
          </a:xfrm>
          <a:prstGeom prst="rect">
            <a:avLst/>
          </a:prstGeom>
          <a:noFill/>
          <a:ln w="9525">
            <a:noFill/>
            <a:round/>
            <a:headEnd/>
            <a:tailEnd/>
          </a:ln>
        </p:spPr>
        <p:txBody>
          <a:bodyPr lIns="90000" tIns="46800" rIns="90000" bIns="468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latin typeface="Calibri" pitchFamily="34" charset="0"/>
              </a:rPr>
              <a:t>10/26/11</a:t>
            </a:r>
          </a:p>
        </p:txBody>
      </p:sp>
      <p:sp>
        <p:nvSpPr>
          <p:cNvPr id="34821" name="Text Box 2"/>
          <p:cNvSpPr txBox="1">
            <a:spLocks noChangeArrowheads="1"/>
          </p:cNvSpPr>
          <p:nvPr/>
        </p:nvSpPr>
        <p:spPr bwMode="auto">
          <a:xfrm>
            <a:off x="3850443" y="9431600"/>
            <a:ext cx="2940938" cy="491318"/>
          </a:xfrm>
          <a:prstGeom prst="rect">
            <a:avLst/>
          </a:prstGeom>
          <a:noFill/>
          <a:ln w="9525">
            <a:noFill/>
            <a:round/>
            <a:headEnd/>
            <a:tailEnd/>
          </a:ln>
        </p:spPr>
        <p:txBody>
          <a:bodyPr lIns="90000" tIns="46800" rIns="90000" bIns="46800" anchor="b"/>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A6125A05-6814-4803-A4B2-4A876E54BCA9}" type="slidenum">
              <a:rPr lang="en-US" sz="1200">
                <a:solidFill>
                  <a:srgbClr val="000000"/>
                </a:solidFill>
                <a:latin typeface="Calibri" pitchFamily="34" charset="0"/>
              </a:rPr>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12</a:t>
            </a:fld>
            <a:endParaRPr lang="en-US" sz="1200">
              <a:solidFill>
                <a:srgbClr val="000000"/>
              </a:solidFill>
              <a:latin typeface="Calibri" pitchFamily="34" charset="0"/>
            </a:endParaRPr>
          </a:p>
        </p:txBody>
      </p:sp>
      <p:sp>
        <p:nvSpPr>
          <p:cNvPr id="34822" name="Rectangle 3"/>
          <p:cNvSpPr>
            <a:spLocks noGrp="1" noRot="1" noChangeAspect="1" noChangeArrowheads="1" noTextEdit="1"/>
          </p:cNvSpPr>
          <p:nvPr>
            <p:ph type="sldImg"/>
          </p:nvPr>
        </p:nvSpPr>
        <p:spPr>
          <a:xfrm>
            <a:off x="915988" y="744538"/>
            <a:ext cx="4965700" cy="3724275"/>
          </a:xfrm>
          <a:solidFill>
            <a:srgbClr val="FFFFFF"/>
          </a:solidFill>
          <a:ln/>
        </p:spPr>
      </p:sp>
      <p:sp>
        <p:nvSpPr>
          <p:cNvPr id="34823" name="Rectangle 4"/>
          <p:cNvSpPr>
            <a:spLocks noGrp="1" noChangeArrowheads="1"/>
          </p:cNvSpPr>
          <p:nvPr>
            <p:ph type="body" idx="1"/>
          </p:nvPr>
        </p:nvSpPr>
        <p:spPr>
          <a:xfrm>
            <a:off x="679769" y="4716662"/>
            <a:ext cx="5434993" cy="4464968"/>
          </a:xfrm>
          <a:noFill/>
          <a:ln/>
        </p:spPr>
        <p:txBody>
          <a:bodyPr wrap="none" anchor="ctr"/>
          <a:lstStyle/>
          <a:p>
            <a:endParaRPr lang="ru-RU"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89368679-B333-4410-B725-7CF33BAF13B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5A993755-8DAB-43A7-BA56-4212E546E9E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4638" y="128588"/>
            <a:ext cx="2054225" cy="598963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8588"/>
            <a:ext cx="6015038" cy="59896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0CD616E9-C388-438A-9FFC-952A17E08D1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9C7853A8-4025-46BF-8EFC-EECEA22183D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74056F42-CF34-4829-8F19-98D5C2927A25}"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4D9CE812-1CD9-4B6F-8E81-54989D1BAA3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38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3438" y="1600200"/>
            <a:ext cx="40354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B9E1A455-6D9B-4FC3-ABCA-AC11F709C0D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8" name="Rectangle 5"/>
          <p:cNvSpPr>
            <a:spLocks noGrp="1" noChangeArrowheads="1"/>
          </p:cNvSpPr>
          <p:nvPr>
            <p:ph type="sldNum" idx="11"/>
          </p:nvPr>
        </p:nvSpPr>
        <p:spPr>
          <a:ln/>
        </p:spPr>
        <p:txBody>
          <a:bodyPr/>
          <a:lstStyle>
            <a:lvl1pPr>
              <a:defRPr/>
            </a:lvl1pPr>
          </a:lstStyle>
          <a:p>
            <a:pPr>
              <a:defRPr/>
            </a:pPr>
            <a:fld id="{6722E70A-11E4-49E8-8473-FA5AB75D9178}"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4" name="Rectangle 5"/>
          <p:cNvSpPr>
            <a:spLocks noGrp="1" noChangeArrowheads="1"/>
          </p:cNvSpPr>
          <p:nvPr>
            <p:ph type="sldNum" idx="11"/>
          </p:nvPr>
        </p:nvSpPr>
        <p:spPr>
          <a:ln/>
        </p:spPr>
        <p:txBody>
          <a:bodyPr/>
          <a:lstStyle>
            <a:lvl1pPr>
              <a:defRPr/>
            </a:lvl1pPr>
          </a:lstStyle>
          <a:p>
            <a:pPr>
              <a:defRPr/>
            </a:pPr>
            <a:fld id="{3F9A9EAC-012C-4633-A072-E3C78B4F927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3" name="Rectangle 5"/>
          <p:cNvSpPr>
            <a:spLocks noGrp="1" noChangeArrowheads="1"/>
          </p:cNvSpPr>
          <p:nvPr>
            <p:ph type="sldNum" idx="11"/>
          </p:nvPr>
        </p:nvSpPr>
        <p:spPr>
          <a:ln/>
        </p:spPr>
        <p:txBody>
          <a:bodyPr/>
          <a:lstStyle>
            <a:lvl1pPr>
              <a:defRPr/>
            </a:lvl1pPr>
          </a:lstStyle>
          <a:p>
            <a:pPr>
              <a:defRPr/>
            </a:pPr>
            <a:fld id="{B7376BCE-CDFF-4A1E-AD9B-64A32C91206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EA0FB06A-E824-4FF5-9CCD-7B1BAFBFE83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2B1F99A1-52A6-4D02-9C95-1C77FE6531E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AF46B89C-DF72-46C9-8432-F1705A15AAA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1A5E2FF9-EFA1-4963-8CAC-1D4B506C8AF2}"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4638" y="128588"/>
            <a:ext cx="2054225" cy="598963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8588"/>
            <a:ext cx="6015038" cy="59896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8AD62236-F87E-4017-A746-A519E678CA9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7AD5997F-E14F-4DBB-A799-A5FB257458AC}"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437CA93C-5378-4F47-A242-D2EE65B694D8}"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A5CFF60B-5245-4818-80D5-5A8C47535773}"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38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3438" y="1600200"/>
            <a:ext cx="40354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06743714-3C19-4FE9-94D1-CC59767A008C}"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8" name="Rectangle 5"/>
          <p:cNvSpPr>
            <a:spLocks noGrp="1" noChangeArrowheads="1"/>
          </p:cNvSpPr>
          <p:nvPr>
            <p:ph type="sldNum" idx="11"/>
          </p:nvPr>
        </p:nvSpPr>
        <p:spPr>
          <a:ln/>
        </p:spPr>
        <p:txBody>
          <a:bodyPr/>
          <a:lstStyle>
            <a:lvl1pPr>
              <a:defRPr/>
            </a:lvl1pPr>
          </a:lstStyle>
          <a:p>
            <a:pPr>
              <a:defRPr/>
            </a:pPr>
            <a:fld id="{ECBD0617-442E-4067-B80D-611A0D6F6285}"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4" name="Rectangle 5"/>
          <p:cNvSpPr>
            <a:spLocks noGrp="1" noChangeArrowheads="1"/>
          </p:cNvSpPr>
          <p:nvPr>
            <p:ph type="sldNum" idx="11"/>
          </p:nvPr>
        </p:nvSpPr>
        <p:spPr>
          <a:ln/>
        </p:spPr>
        <p:txBody>
          <a:bodyPr/>
          <a:lstStyle>
            <a:lvl1pPr>
              <a:defRPr/>
            </a:lvl1pPr>
          </a:lstStyle>
          <a:p>
            <a:pPr>
              <a:defRPr/>
            </a:pPr>
            <a:fld id="{01154416-E08B-4781-95C6-7BEC0B7FE5E6}"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3" name="Rectangle 5"/>
          <p:cNvSpPr>
            <a:spLocks noGrp="1" noChangeArrowheads="1"/>
          </p:cNvSpPr>
          <p:nvPr>
            <p:ph type="sldNum" idx="11"/>
          </p:nvPr>
        </p:nvSpPr>
        <p:spPr>
          <a:ln/>
        </p:spPr>
        <p:txBody>
          <a:bodyPr/>
          <a:lstStyle>
            <a:lvl1pPr>
              <a:defRPr/>
            </a:lvl1pPr>
          </a:lstStyle>
          <a:p>
            <a:pPr>
              <a:defRPr/>
            </a:pPr>
            <a:fld id="{6DD04873-2698-419D-8D30-0E3CC832883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BA4EF37F-437A-460C-8919-B0C698E7A6AA}"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3C87BE5C-13CF-40C7-9FDA-8CE90FA46159}"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34174C8E-0A5A-4B29-BB74-BF06F679548B}"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3C66350A-F828-4B00-A1F0-887BEA01E156}"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4638" y="128588"/>
            <a:ext cx="2054225" cy="598963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8588"/>
            <a:ext cx="6015038" cy="59896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5" name="Rectangle 5"/>
          <p:cNvSpPr>
            <a:spLocks noGrp="1" noChangeArrowheads="1"/>
          </p:cNvSpPr>
          <p:nvPr>
            <p:ph type="sldNum" idx="11"/>
          </p:nvPr>
        </p:nvSpPr>
        <p:spPr>
          <a:ln/>
        </p:spPr>
        <p:txBody>
          <a:bodyPr/>
          <a:lstStyle>
            <a:lvl1pPr>
              <a:defRPr/>
            </a:lvl1pPr>
          </a:lstStyle>
          <a:p>
            <a:pPr>
              <a:defRPr/>
            </a:pPr>
            <a:fld id="{74EC066E-BAF8-44E4-BA62-61098590C27F}"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38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3438" y="1600200"/>
            <a:ext cx="40354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38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3438" y="1600200"/>
            <a:ext cx="40354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0D5265B9-4CB9-4DBD-B034-77078F5D7581}"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4638" y="128588"/>
            <a:ext cx="2054225" cy="598963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8588"/>
            <a:ext cx="6015038" cy="59896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8" name="Rectangle 5"/>
          <p:cNvSpPr>
            <a:spLocks noGrp="1" noChangeArrowheads="1"/>
          </p:cNvSpPr>
          <p:nvPr>
            <p:ph type="sldNum" idx="11"/>
          </p:nvPr>
        </p:nvSpPr>
        <p:spPr>
          <a:ln/>
        </p:spPr>
        <p:txBody>
          <a:bodyPr/>
          <a:lstStyle>
            <a:lvl1pPr>
              <a:defRPr/>
            </a:lvl1pPr>
          </a:lstStyle>
          <a:p>
            <a:pPr>
              <a:defRPr/>
            </a:pPr>
            <a:fld id="{56EB262F-6EB0-430D-93DC-51F39E1551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4" name="Rectangle 5"/>
          <p:cNvSpPr>
            <a:spLocks noGrp="1" noChangeArrowheads="1"/>
          </p:cNvSpPr>
          <p:nvPr>
            <p:ph type="sldNum" idx="11"/>
          </p:nvPr>
        </p:nvSpPr>
        <p:spPr>
          <a:ln/>
        </p:spPr>
        <p:txBody>
          <a:bodyPr/>
          <a:lstStyle>
            <a:lvl1pPr>
              <a:defRPr/>
            </a:lvl1pPr>
          </a:lstStyle>
          <a:p>
            <a:pPr>
              <a:defRPr/>
            </a:pPr>
            <a:fld id="{3E135B8F-A5F3-4DB8-8D10-12A71E37DA6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3" name="Rectangle 5"/>
          <p:cNvSpPr>
            <a:spLocks noGrp="1" noChangeArrowheads="1"/>
          </p:cNvSpPr>
          <p:nvPr>
            <p:ph type="sldNum" idx="11"/>
          </p:nvPr>
        </p:nvSpPr>
        <p:spPr>
          <a:ln/>
        </p:spPr>
        <p:txBody>
          <a:bodyPr/>
          <a:lstStyle>
            <a:lvl1pPr>
              <a:defRPr/>
            </a:lvl1pPr>
          </a:lstStyle>
          <a:p>
            <a:pPr>
              <a:defRPr/>
            </a:pPr>
            <a:fld id="{496DAE2B-0876-478D-9A04-9FF20AC9491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76F06BF1-99AD-4595-9BED-0F4B5CDCCDF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
          <p:cNvSpPr>
            <a:spLocks noGrp="1" noChangeArrowheads="1"/>
          </p:cNvSpPr>
          <p:nvPr>
            <p:ph type="dt" idx="10"/>
          </p:nvPr>
        </p:nvSpPr>
        <p:spPr>
          <a:ln/>
        </p:spPr>
        <p:txBody>
          <a:bodyPr/>
          <a:lstStyle>
            <a:lvl1pPr>
              <a:defRPr/>
            </a:lvl1pPr>
          </a:lstStyle>
          <a:p>
            <a:pPr>
              <a:defRPr/>
            </a:pPr>
            <a:r>
              <a:rPr lang="ru-RU" smtClean="0"/>
              <a:t>26.10.11</a:t>
            </a:r>
            <a:endParaRPr lang="ru-RU"/>
          </a:p>
        </p:txBody>
      </p:sp>
      <p:sp>
        <p:nvSpPr>
          <p:cNvPr id="6" name="Rectangle 5"/>
          <p:cNvSpPr>
            <a:spLocks noGrp="1" noChangeArrowheads="1"/>
          </p:cNvSpPr>
          <p:nvPr>
            <p:ph type="sldNum" idx="11"/>
          </p:nvPr>
        </p:nvSpPr>
        <p:spPr>
          <a:ln/>
        </p:spPr>
        <p:txBody>
          <a:bodyPr/>
          <a:lstStyle>
            <a:lvl1pPr>
              <a:defRPr/>
            </a:lvl1pPr>
          </a:lstStyle>
          <a:p>
            <a:pPr>
              <a:defRPr/>
            </a:pPr>
            <a:fld id="{7833A597-5D8F-43D6-86CB-2A81AF627D5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166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1027" name="Rectangle 2"/>
          <p:cNvSpPr>
            <a:spLocks noGrp="1" noChangeArrowheads="1"/>
          </p:cNvSpPr>
          <p:nvPr>
            <p:ph type="body" idx="1"/>
          </p:nvPr>
        </p:nvSpPr>
        <p:spPr bwMode="auto">
          <a:xfrm>
            <a:off x="457200" y="1600200"/>
            <a:ext cx="8221663" cy="45180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3"/>
          <p:cNvSpPr>
            <a:spLocks noGrp="1" noChangeArrowheads="1"/>
          </p:cNvSpPr>
          <p:nvPr>
            <p:ph type="dt"/>
          </p:nvPr>
        </p:nvSpPr>
        <p:spPr bwMode="auto">
          <a:xfrm>
            <a:off x="457200" y="6307138"/>
            <a:ext cx="2125663" cy="458787"/>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n-ea"/>
                <a:cs typeface="+mn-cs"/>
              </a:defRPr>
            </a:lvl1pPr>
          </a:lstStyle>
          <a:p>
            <a:pPr>
              <a:defRPr/>
            </a:pPr>
            <a:r>
              <a:rPr lang="ru-RU" smtClean="0"/>
              <a:t>26.10.11</a:t>
            </a:r>
            <a:endParaRPr lang="ru-RU"/>
          </a:p>
        </p:txBody>
      </p:sp>
      <p:sp>
        <p:nvSpPr>
          <p:cNvPr id="1028" name="Text Box 4"/>
          <p:cNvSpPr txBox="1">
            <a:spLocks noChangeArrowheads="1"/>
          </p:cNvSpPr>
          <p:nvPr/>
        </p:nvSpPr>
        <p:spPr bwMode="auto">
          <a:xfrm>
            <a:off x="3124200" y="6308725"/>
            <a:ext cx="2895600" cy="46037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1029" name="Rectangle 5"/>
          <p:cNvSpPr>
            <a:spLocks noGrp="1" noChangeArrowheads="1"/>
          </p:cNvSpPr>
          <p:nvPr>
            <p:ph type="sldNum"/>
          </p:nvPr>
        </p:nvSpPr>
        <p:spPr bwMode="auto">
          <a:xfrm>
            <a:off x="6553200" y="6307138"/>
            <a:ext cx="2125663" cy="458787"/>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n-ea"/>
                <a:cs typeface="+mn-cs"/>
              </a:defRPr>
            </a:lvl1pPr>
          </a:lstStyle>
          <a:p>
            <a:pPr>
              <a:defRPr/>
            </a:pPr>
            <a:fld id="{4B806D0B-0539-415B-A173-916BCB8AB8BD}" type="slidenum">
              <a:rPr lang="en-US"/>
              <a:pPr>
                <a:defRPr/>
              </a:pPr>
              <a:t>‹#›</a:t>
            </a:fld>
            <a:endParaRPr lang="en-US"/>
          </a:p>
        </p:txBody>
      </p:sp>
      <p:pic>
        <p:nvPicPr>
          <p:cNvPr id="1031" name="Picture 6"/>
          <p:cNvPicPr>
            <a:picLocks noChangeAspect="1" noChangeArrowheads="1"/>
          </p:cNvPicPr>
          <p:nvPr/>
        </p:nvPicPr>
        <p:blipFill>
          <a:blip r:embed="rId13" cstate="print"/>
          <a:srcRect/>
          <a:stretch>
            <a:fillRect/>
          </a:stretch>
        </p:blipFill>
        <p:spPr bwMode="auto">
          <a:xfrm>
            <a:off x="0" y="0"/>
            <a:ext cx="9144000" cy="7239000"/>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457200" y="128588"/>
            <a:ext cx="822166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2051" name="Rectangle 2"/>
          <p:cNvSpPr>
            <a:spLocks noGrp="1" noChangeArrowheads="1"/>
          </p:cNvSpPr>
          <p:nvPr>
            <p:ph type="body" idx="1"/>
          </p:nvPr>
        </p:nvSpPr>
        <p:spPr bwMode="auto">
          <a:xfrm>
            <a:off x="457200" y="1600200"/>
            <a:ext cx="8221663" cy="45180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3"/>
          <p:cNvSpPr>
            <a:spLocks noGrp="1" noChangeArrowheads="1"/>
          </p:cNvSpPr>
          <p:nvPr>
            <p:ph type="dt"/>
          </p:nvPr>
        </p:nvSpPr>
        <p:spPr bwMode="auto">
          <a:xfrm>
            <a:off x="457200" y="6356350"/>
            <a:ext cx="2125663" cy="35718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buClrTx/>
              <a:buSzPct val="100000"/>
              <a:buFontTx/>
              <a:buNone/>
              <a:tabLst>
                <a:tab pos="723900" algn="l"/>
                <a:tab pos="1447800" algn="l"/>
              </a:tabLst>
              <a:defRPr sz="1200">
                <a:solidFill>
                  <a:srgbClr val="898989"/>
                </a:solidFill>
                <a:latin typeface="+mn-lt"/>
                <a:ea typeface="+mn-ea"/>
                <a:cs typeface="Arial Unicode MS" charset="0"/>
              </a:defRPr>
            </a:lvl1pPr>
          </a:lstStyle>
          <a:p>
            <a:pPr>
              <a:defRPr/>
            </a:pPr>
            <a:r>
              <a:rPr lang="ru-RU" smtClean="0"/>
              <a:t>26.10.11</a:t>
            </a:r>
            <a:endParaRPr lang="ru-RU"/>
          </a:p>
        </p:txBody>
      </p:sp>
      <p:sp>
        <p:nvSpPr>
          <p:cNvPr id="2052" name="Text Box 4"/>
          <p:cNvSpPr txBox="1">
            <a:spLocks noChangeArrowheads="1"/>
          </p:cNvSpPr>
          <p:nvPr/>
        </p:nvSpPr>
        <p:spPr bwMode="auto">
          <a:xfrm>
            <a:off x="3124200" y="6356350"/>
            <a:ext cx="2895600" cy="36512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2053" name="Rectangle 5"/>
          <p:cNvSpPr>
            <a:spLocks noGrp="1" noChangeArrowheads="1"/>
          </p:cNvSpPr>
          <p:nvPr>
            <p:ph type="sldNum"/>
          </p:nvPr>
        </p:nvSpPr>
        <p:spPr bwMode="auto">
          <a:xfrm>
            <a:off x="6553200" y="6356350"/>
            <a:ext cx="2125663" cy="35718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Tx/>
              <a:buSzPct val="100000"/>
              <a:buFontTx/>
              <a:buNone/>
              <a:tabLst>
                <a:tab pos="723900" algn="l"/>
                <a:tab pos="1447800" algn="l"/>
              </a:tabLst>
              <a:defRPr sz="1200">
                <a:solidFill>
                  <a:srgbClr val="898989"/>
                </a:solidFill>
                <a:latin typeface="+mn-lt"/>
                <a:ea typeface="+mn-ea"/>
                <a:cs typeface="Arial Unicode MS" charset="0"/>
              </a:defRPr>
            </a:lvl1pPr>
          </a:lstStyle>
          <a:p>
            <a:pPr>
              <a:defRPr/>
            </a:pPr>
            <a:fld id="{92613394-7456-4602-9FE7-50A25BF2B3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128588"/>
            <a:ext cx="822166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3075" name="Rectangle 2"/>
          <p:cNvSpPr>
            <a:spLocks noGrp="1" noChangeArrowheads="1"/>
          </p:cNvSpPr>
          <p:nvPr>
            <p:ph type="body" idx="1"/>
          </p:nvPr>
        </p:nvSpPr>
        <p:spPr bwMode="auto">
          <a:xfrm>
            <a:off x="457200" y="1600200"/>
            <a:ext cx="8221663" cy="45180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
        <p:nvSpPr>
          <p:cNvPr id="2" name="Rectangle 3"/>
          <p:cNvSpPr>
            <a:spLocks noGrp="1" noChangeArrowheads="1"/>
          </p:cNvSpPr>
          <p:nvPr>
            <p:ph type="dt"/>
          </p:nvPr>
        </p:nvSpPr>
        <p:spPr bwMode="auto">
          <a:xfrm>
            <a:off x="457200" y="6356350"/>
            <a:ext cx="2125663" cy="35718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buClrTx/>
              <a:buSzPct val="100000"/>
              <a:buFontTx/>
              <a:buNone/>
              <a:tabLst>
                <a:tab pos="723900" algn="l"/>
                <a:tab pos="1447800" algn="l"/>
              </a:tabLst>
              <a:defRPr sz="1200">
                <a:solidFill>
                  <a:srgbClr val="898989"/>
                </a:solidFill>
                <a:latin typeface="+mn-lt"/>
                <a:ea typeface="+mn-ea"/>
                <a:cs typeface="Arial Unicode MS" charset="0"/>
              </a:defRPr>
            </a:lvl1pPr>
          </a:lstStyle>
          <a:p>
            <a:pPr>
              <a:defRPr/>
            </a:pPr>
            <a:r>
              <a:rPr lang="ru-RU" smtClean="0"/>
              <a:t>26.10.11</a:t>
            </a:r>
            <a:endParaRPr lang="ru-RU"/>
          </a:p>
        </p:txBody>
      </p:sp>
      <p:sp>
        <p:nvSpPr>
          <p:cNvPr id="3076" name="Text Box 4"/>
          <p:cNvSpPr txBox="1">
            <a:spLocks noChangeArrowheads="1"/>
          </p:cNvSpPr>
          <p:nvPr/>
        </p:nvSpPr>
        <p:spPr bwMode="auto">
          <a:xfrm>
            <a:off x="3124200" y="6356350"/>
            <a:ext cx="2895600" cy="365125"/>
          </a:xfrm>
          <a:prstGeom prst="rect">
            <a:avLst/>
          </a:prstGeom>
          <a:noFill/>
          <a:ln w="9525">
            <a:noFill/>
            <a:round/>
            <a:headEnd/>
            <a:tailEnd/>
          </a:ln>
          <a:effectLst/>
        </p:spPr>
        <p:txBody>
          <a:bodyPr wrap="none" anchor="ctr"/>
          <a:lstStyle/>
          <a:p>
            <a:pPr>
              <a:buClr>
                <a:srgbClr val="000000"/>
              </a:buClr>
              <a:buSzPct val="100000"/>
              <a:buFont typeface="Times New Roman" pitchFamily="16" charset="0"/>
              <a:buNone/>
              <a:defRPr/>
            </a:pPr>
            <a:endParaRPr lang="ru-RU">
              <a:latin typeface="Arial" charset="0"/>
              <a:ea typeface="+mn-ea"/>
              <a:cs typeface="+mn-cs"/>
            </a:endParaRPr>
          </a:p>
        </p:txBody>
      </p:sp>
      <p:sp>
        <p:nvSpPr>
          <p:cNvPr id="3077" name="Rectangle 5"/>
          <p:cNvSpPr>
            <a:spLocks noGrp="1" noChangeArrowheads="1"/>
          </p:cNvSpPr>
          <p:nvPr>
            <p:ph type="sldNum"/>
          </p:nvPr>
        </p:nvSpPr>
        <p:spPr bwMode="auto">
          <a:xfrm>
            <a:off x="6553200" y="6356350"/>
            <a:ext cx="2125663" cy="35718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buClrTx/>
              <a:buSzPct val="100000"/>
              <a:buFontTx/>
              <a:buNone/>
              <a:tabLst>
                <a:tab pos="723900" algn="l"/>
                <a:tab pos="1447800" algn="l"/>
              </a:tabLst>
              <a:defRPr sz="1200">
                <a:solidFill>
                  <a:srgbClr val="898989"/>
                </a:solidFill>
                <a:latin typeface="+mn-lt"/>
                <a:ea typeface="+mn-ea"/>
                <a:cs typeface="Arial Unicode MS" charset="0"/>
              </a:defRPr>
            </a:lvl1pPr>
          </a:lstStyle>
          <a:p>
            <a:pPr>
              <a:defRPr/>
            </a:pPr>
            <a:fld id="{05FF9722-5D60-4006-8F87-50B372C6330A}" type="slidenum">
              <a:rPr lang="en-US"/>
              <a:pPr>
                <a:defRPr/>
              </a:pPr>
              <a:t>‹#›</a:t>
            </a:fld>
            <a:endParaRPr lang="en-US"/>
          </a:p>
        </p:txBody>
      </p:sp>
      <p:pic>
        <p:nvPicPr>
          <p:cNvPr id="3079" name="Picture 6"/>
          <p:cNvPicPr>
            <a:picLocks noChangeAspect="1" noChangeArrowheads="1"/>
          </p:cNvPicPr>
          <p:nvPr/>
        </p:nvPicPr>
        <p:blipFill>
          <a:blip r:embed="rId13" cstate="print"/>
          <a:srcRect b="5263"/>
          <a:stretch>
            <a:fillRect/>
          </a:stretch>
        </p:blipFill>
        <p:spPr bwMode="auto">
          <a:xfrm>
            <a:off x="0" y="0"/>
            <a:ext cx="9144000" cy="6858000"/>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13" cstate="print"/>
          <a:srcRect b="5263"/>
          <a:stretch>
            <a:fillRect/>
          </a:stretch>
        </p:blipFill>
        <p:spPr bwMode="auto">
          <a:xfrm>
            <a:off x="0" y="0"/>
            <a:ext cx="9144000" cy="6858000"/>
          </a:xfrm>
          <a:prstGeom prst="rect">
            <a:avLst/>
          </a:prstGeom>
          <a:noFill/>
          <a:ln w="9525">
            <a:noFill/>
            <a:round/>
            <a:headEnd/>
            <a:tailEnd/>
          </a:ln>
        </p:spPr>
      </p:pic>
      <p:sp>
        <p:nvSpPr>
          <p:cNvPr id="4099" name="Rectangle 2"/>
          <p:cNvSpPr>
            <a:spLocks noGrp="1" noChangeArrowheads="1"/>
          </p:cNvSpPr>
          <p:nvPr>
            <p:ph type="title"/>
          </p:nvPr>
        </p:nvSpPr>
        <p:spPr bwMode="auto">
          <a:xfrm>
            <a:off x="457200" y="128588"/>
            <a:ext cx="8221663"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Для правки текста заголовка щелкните мышью</a:t>
            </a:r>
          </a:p>
        </p:txBody>
      </p:sp>
      <p:sp>
        <p:nvSpPr>
          <p:cNvPr id="4100" name="Rectangle 3"/>
          <p:cNvSpPr>
            <a:spLocks noGrp="1" noChangeArrowheads="1"/>
          </p:cNvSpPr>
          <p:nvPr>
            <p:ph type="body" idx="1"/>
          </p:nvPr>
        </p:nvSpPr>
        <p:spPr bwMode="auto">
          <a:xfrm>
            <a:off x="457200" y="1600200"/>
            <a:ext cx="8221663" cy="451802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Для правки структуры щелкните мышью</a:t>
            </a:r>
          </a:p>
          <a:p>
            <a:pPr lvl="1"/>
            <a:r>
              <a:rPr lang="en-GB" smtClean="0"/>
              <a:t>Второй уровень структуры</a:t>
            </a:r>
          </a:p>
          <a:p>
            <a:pPr lvl="2"/>
            <a:r>
              <a:rPr lang="en-GB" smtClean="0"/>
              <a:t>Третий уровень структуры</a:t>
            </a:r>
          </a:p>
          <a:p>
            <a:pPr lvl="3"/>
            <a:r>
              <a:rPr lang="en-GB" smtClean="0"/>
              <a:t>Четвёртый уровень структуры</a:t>
            </a:r>
          </a:p>
          <a:p>
            <a:pPr lvl="4"/>
            <a:r>
              <a:rPr lang="en-GB" smtClean="0"/>
              <a:t>Пятый уровень структуры</a:t>
            </a:r>
          </a:p>
          <a:p>
            <a:pPr lvl="4"/>
            <a:r>
              <a:rPr lang="en-GB" smtClean="0"/>
              <a:t>Шестой уровень структуры</a:t>
            </a:r>
          </a:p>
          <a:p>
            <a:pPr lvl="4"/>
            <a:r>
              <a:rPr lang="en-GB" smtClean="0"/>
              <a:t>Седьмой уровень структуры</a:t>
            </a:r>
          </a:p>
          <a:p>
            <a:pPr lvl="4"/>
            <a:r>
              <a:rPr lang="en-GB" smtClean="0"/>
              <a:t>Восьмой уровень структуры</a:t>
            </a:r>
          </a:p>
          <a:p>
            <a:pPr lvl="4"/>
            <a:r>
              <a:rPr lang="en-GB" smtClean="0"/>
              <a:t>Девятый уровень структуры</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2" charset="0"/>
          <a:ea typeface="ＭＳ Ｐゴシック" pitchFamily="32" charset="0"/>
          <a:cs typeface="ＭＳ Ｐゴシック" pitchFamily="32"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pitchFamily="32" charset="0"/>
          <a:cs typeface="ＭＳ Ｐゴシック" pitchFamily="32"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9.xml"/><Relationship Id="rId4" Type="http://schemas.openxmlformats.org/officeDocument/2006/relationships/chart" Target="../charts/chart24.xml"/></Relationships>
</file>

<file path=ppt/slides/_rels/slide19.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chart" Target="../charts/chart3.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15.jpe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29.xml"/><Relationship Id="rId5" Type="http://schemas.openxmlformats.org/officeDocument/2006/relationships/chart" Target="../charts/chart6.xml"/><Relationship Id="rId4" Type="http://schemas.openxmlformats.org/officeDocument/2006/relationships/chart" Target="../charts/chart5.xml"/></Relationships>
</file>

<file path=ppt/slides/_rels/slide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9.xml"/><Relationship Id="rId4" Type="http://schemas.openxmlformats.org/officeDocument/2006/relationships/chart" Target="../charts/chart9.xml"/></Relationships>
</file>

<file path=ppt/slides/_rels/slide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9.xml"/><Relationship Id="rId4" Type="http://schemas.openxmlformats.org/officeDocument/2006/relationships/chart" Target="../charts/chart12.xml"/></Relationships>
</file>

<file path=ppt/slides/_rels/slide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9.xml"/><Relationship Id="rId4" Type="http://schemas.openxmlformats.org/officeDocument/2006/relationships/chart" Target="../charts/chart15.xml"/></Relationships>
</file>

<file path=ppt/slides/_rels/slide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4.xml"/><Relationship Id="rId1" Type="http://schemas.openxmlformats.org/officeDocument/2006/relationships/slideLayout" Target="../slideLayouts/slideLayout29.xml"/><Relationship Id="rId5" Type="http://schemas.openxmlformats.org/officeDocument/2006/relationships/chart" Target="../charts/chart18.xml"/><Relationship Id="rId4" Type="http://schemas.openxmlformats.org/officeDocument/2006/relationships/chart" Target="../charts/chart1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9.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1428728" y="5143512"/>
            <a:ext cx="6121400" cy="1479509"/>
          </a:xfrm>
          <a:prstGeom prst="rect">
            <a:avLst/>
          </a:prstGeom>
          <a:noFill/>
          <a:ln w="9525">
            <a:noFill/>
            <a:round/>
            <a:headEnd/>
            <a:tailEnd/>
          </a:ln>
          <a:effectLst/>
        </p:spPr>
        <p:txBody>
          <a:bodyPr lIns="90000" tIns="46800" rIns="90000" bIns="46800" anchor="ctr">
            <a:spAutoFit/>
          </a:bodyPr>
          <a:lstStyle/>
          <a:p>
            <a:pPr algn="ct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ru-RU" sz="1800" b="1" dirty="0">
              <a:solidFill>
                <a:srgbClr val="0000CC"/>
              </a:solidFill>
              <a:effectLst>
                <a:outerShdw blurRad="38100" dist="38100" dir="2700000" algn="tl">
                  <a:srgbClr val="C0C0C0"/>
                </a:outerShdw>
              </a:effectLst>
              <a:latin typeface="Arial" charset="0"/>
              <a:ea typeface="+mn-ea"/>
              <a:cs typeface="+mn-cs"/>
            </a:endParaRPr>
          </a:p>
          <a:p>
            <a:pPr algn="ct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ru-RU" sz="1800" b="1" dirty="0">
              <a:solidFill>
                <a:srgbClr val="0000CC"/>
              </a:solidFill>
              <a:effectLst>
                <a:outerShdw blurRad="38100" dist="38100" dir="2700000" algn="tl">
                  <a:srgbClr val="C0C0C0"/>
                </a:outerShdw>
              </a:effectLst>
              <a:latin typeface="Arial" charset="0"/>
              <a:ea typeface="+mn-ea"/>
              <a:cs typeface="+mn-cs"/>
            </a:endParaRPr>
          </a:p>
          <a:p>
            <a:pPr algn="ct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800" b="1" dirty="0" smtClean="0">
                <a:solidFill>
                  <a:srgbClr val="0000CC"/>
                </a:solidFill>
                <a:effectLst>
                  <a:outerShdw blurRad="38100" dist="38100" dir="2700000" algn="tl">
                    <a:srgbClr val="C0C0C0"/>
                  </a:outerShdw>
                </a:effectLst>
                <a:latin typeface="Arial" charset="0"/>
                <a:ea typeface="+mn-ea"/>
                <a:cs typeface="+mn-cs"/>
              </a:rPr>
              <a:t>Основные направления и результаты деятельности Удмуртского УФАС России в </a:t>
            </a:r>
          </a:p>
          <a:p>
            <a:pPr algn="ct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800" b="1" dirty="0" smtClean="0">
                <a:solidFill>
                  <a:srgbClr val="0000CC"/>
                </a:solidFill>
                <a:effectLst>
                  <a:outerShdw blurRad="38100" dist="38100" dir="2700000" algn="tl">
                    <a:srgbClr val="C0C0C0"/>
                  </a:outerShdw>
                </a:effectLst>
                <a:latin typeface="Arial" charset="0"/>
                <a:ea typeface="+mn-ea"/>
                <a:cs typeface="+mn-cs"/>
              </a:rPr>
              <a:t>2009-2011 гг.</a:t>
            </a:r>
            <a:endParaRPr lang="ru-RU" sz="1800" b="1" dirty="0">
              <a:solidFill>
                <a:srgbClr val="0000CC"/>
              </a:solidFill>
              <a:effectLst>
                <a:outerShdw blurRad="38100" dist="38100" dir="2700000" algn="tl">
                  <a:srgbClr val="C0C0C0"/>
                </a:outerShdw>
              </a:effectLst>
              <a:latin typeface="Arial" charset="0"/>
              <a:ea typeface="+mn-ea"/>
              <a:cs typeface="+mn-cs"/>
            </a:endParaRPr>
          </a:p>
        </p:txBody>
      </p:sp>
      <p:sp useBgFill="1">
        <p:nvSpPr>
          <p:cNvPr id="5123" name="Text Box 1"/>
          <p:cNvSpPr txBox="1">
            <a:spLocks noChangeArrowheads="1"/>
          </p:cNvSpPr>
          <p:nvPr/>
        </p:nvSpPr>
        <p:spPr bwMode="auto">
          <a:xfrm>
            <a:off x="4500563" y="3933825"/>
            <a:ext cx="4643437" cy="1752600"/>
          </a:xfrm>
          <a:prstGeom prst="rect">
            <a:avLst/>
          </a:prstGeom>
          <a:ln w="9525">
            <a:noFill/>
            <a:round/>
            <a:headEnd/>
            <a:tailEnd/>
          </a:ln>
        </p:spPr>
        <p:txBody>
          <a:bodyPr lIns="90000" tIns="46800" rIns="90000" bIns="46800"/>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dirty="0">
                <a:solidFill>
                  <a:schemeClr val="tx1"/>
                </a:solidFill>
                <a:latin typeface="Cambria" pitchFamily="18" charset="0"/>
                <a:cs typeface="Times New Roman" pitchFamily="18" charset="0"/>
              </a:rPr>
              <a:t>Управление </a:t>
            </a: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dirty="0">
                <a:solidFill>
                  <a:schemeClr val="tx1"/>
                </a:solidFill>
                <a:latin typeface="Cambria" pitchFamily="18" charset="0"/>
                <a:cs typeface="Times New Roman" pitchFamily="18" charset="0"/>
              </a:rPr>
              <a:t>Федеральной антимонопольной службы по Удмуртской Республике</a:t>
            </a:r>
          </a:p>
        </p:txBody>
      </p:sp>
      <p:sp>
        <p:nvSpPr>
          <p:cNvPr id="5" name="Номер слайда 4"/>
          <p:cNvSpPr>
            <a:spLocks noGrp="1"/>
          </p:cNvSpPr>
          <p:nvPr>
            <p:ph type="sldNum" idx="11"/>
          </p:nvPr>
        </p:nvSpPr>
        <p:spPr/>
        <p:txBody>
          <a:bodyPr/>
          <a:lstStyle/>
          <a:p>
            <a:pPr>
              <a:defRPr/>
            </a:pPr>
            <a:fld id="{496DAE2B-0876-478D-9A04-9FF20AC94918}" type="slidenum">
              <a:rPr lang="en-US" smtClean="0"/>
              <a:pPr>
                <a:defRPr/>
              </a:pPr>
              <a:t>1</a:t>
            </a:fld>
            <a:endParaRPr lang="en-US"/>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323850" y="1412875"/>
            <a:ext cx="5472113" cy="309563"/>
          </a:xfrm>
          <a:prstGeom prst="rect">
            <a:avLst/>
          </a:prstGeom>
          <a:noFill/>
          <a:ln w="9525">
            <a:noFill/>
            <a:round/>
            <a:headEnd/>
            <a:tailEnd/>
          </a:ln>
          <a:effectLst/>
        </p:spPr>
        <p:txBody>
          <a:bodyPr lIns="90000" tIns="46800" rIns="90000" bIns="46800">
            <a:spAutoFit/>
          </a:bodyP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a:t>
            </a:r>
            <a:r>
              <a:rPr lang="ru-RU" sz="1400" b="1" dirty="0">
                <a:solidFill>
                  <a:srgbClr val="0000FF"/>
                </a:solidFill>
                <a:latin typeface="Arial" charset="0"/>
                <a:ea typeface="ＭＳ Ｐゴシック" pitchFamily="32" charset="0"/>
                <a:cs typeface="ＭＳ Ｐゴシック" pitchFamily="32" charset="0"/>
              </a:rPr>
              <a:t>Незаконное использование товарного знака</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4340" name="Rectangle 6"/>
          <p:cNvSpPr>
            <a:spLocks noChangeArrowheads="1"/>
          </p:cNvSpPr>
          <p:nvPr/>
        </p:nvSpPr>
        <p:spPr bwMode="auto">
          <a:xfrm>
            <a:off x="2771775" y="1989138"/>
            <a:ext cx="5400675" cy="1017587"/>
          </a:xfrm>
          <a:prstGeom prst="rect">
            <a:avLst/>
          </a:prstGeom>
          <a:noFill/>
          <a:ln w="9525">
            <a:noFill/>
            <a:round/>
            <a:headEnd/>
            <a:tailEnd/>
          </a:ln>
        </p:spPr>
        <p:txBody>
          <a:bodyPr lIns="90000" tIns="46800" rIns="90000" bIns="46800" anchor="ctr">
            <a:spAutoFit/>
          </a:bodyPr>
          <a:lstStyle/>
          <a:p>
            <a:pPr algn="just"/>
            <a:r>
              <a:rPr lang="ru-RU" sz="1200">
                <a:solidFill>
                  <a:srgbClr val="0000FF"/>
                </a:solidFill>
              </a:rPr>
              <a:t>Незаконное использование Индивидуальным предпринимателем в оформлении рекламы товарного знака «БЫСТРОДЕНЬГИ», правообладателем которого является ООО «Магазин Малого Кредитования»</a:t>
            </a:r>
          </a:p>
          <a:p>
            <a:r>
              <a:rPr lang="ru-RU" sz="1200">
                <a:solidFill>
                  <a:srgbClr val="0000FF"/>
                </a:solidFill>
              </a:rPr>
              <a:t>Штраф: 12 000 руб.</a:t>
            </a:r>
            <a:endParaRPr lang="ru-RU" sz="1200" b="1" i="1">
              <a:solidFill>
                <a:srgbClr val="0000FF"/>
              </a:solidFill>
            </a:endParaRPr>
          </a:p>
        </p:txBody>
      </p:sp>
      <p:sp>
        <p:nvSpPr>
          <p:cNvPr id="10248" name="Text Box 8"/>
          <p:cNvSpPr txBox="1">
            <a:spLocks noChangeArrowheads="1"/>
          </p:cNvSpPr>
          <p:nvPr/>
        </p:nvSpPr>
        <p:spPr bwMode="auto">
          <a:xfrm>
            <a:off x="611188" y="260350"/>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ＭＳ Ｐゴシック" pitchFamily="32" charset="0"/>
                <a:cs typeface="ＭＳ Ｐゴシック" pitchFamily="32" charset="0"/>
              </a:rPr>
              <a:t>Антимонопольный контроль </a:t>
            </a:r>
          </a:p>
        </p:txBody>
      </p:sp>
      <p:sp>
        <p:nvSpPr>
          <p:cNvPr id="14342"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r>
              <a:rPr lang="ru-RU" sz="1100">
                <a:latin typeface="Calibri" pitchFamily="34" charset="0"/>
                <a:ea typeface="Calibri" pitchFamily="34" charset="0"/>
                <a:cs typeface="Times New Roman" pitchFamily="18" charset="0"/>
              </a:rPr>
              <a:t>незаконно</a:t>
            </a:r>
            <a:r>
              <a:rPr lang="ru-RU" sz="1100">
                <a:latin typeface="Times New Roman" pitchFamily="18" charset="0"/>
                <a:ea typeface="Calibri" pitchFamily="34" charset="0"/>
                <a:cs typeface="Times New Roman" pitchFamily="18" charset="0"/>
              </a:rPr>
              <a:t>е</a:t>
            </a:r>
            <a:r>
              <a:rPr lang="ru-RU" sz="1100">
                <a:latin typeface="Calibri" pitchFamily="34" charset="0"/>
                <a:ea typeface="Calibri" pitchFamily="34" charset="0"/>
                <a:cs typeface="Times New Roman" pitchFamily="18" charset="0"/>
              </a:rPr>
              <a:t> использов</a:t>
            </a:r>
            <a:r>
              <a:rPr lang="ru-RU" sz="1100">
                <a:latin typeface="Times New Roman" pitchFamily="18" charset="0"/>
                <a:ea typeface="Calibri" pitchFamily="34" charset="0"/>
                <a:cs typeface="Times New Roman" pitchFamily="18" charset="0"/>
              </a:rPr>
              <a:t>ание</a:t>
            </a:r>
            <a:r>
              <a:rPr lang="ru-RU" sz="1100">
                <a:latin typeface="Calibri" pitchFamily="34" charset="0"/>
                <a:ea typeface="Calibri" pitchFamily="34" charset="0"/>
                <a:cs typeface="Times New Roman" pitchFamily="18" charset="0"/>
              </a:rPr>
              <a:t> в оформлении рекламы товарн</a:t>
            </a:r>
            <a:r>
              <a:rPr lang="ru-RU" sz="1100">
                <a:latin typeface="Times New Roman" pitchFamily="18" charset="0"/>
                <a:ea typeface="Calibri" pitchFamily="34" charset="0"/>
                <a:cs typeface="Times New Roman" pitchFamily="18" charset="0"/>
              </a:rPr>
              <a:t>ого</a:t>
            </a:r>
            <a:r>
              <a:rPr lang="ru-RU" sz="1100">
                <a:latin typeface="Calibri" pitchFamily="34" charset="0"/>
                <a:ea typeface="Calibri" pitchFamily="34" charset="0"/>
                <a:cs typeface="Times New Roman" pitchFamily="18" charset="0"/>
              </a:rPr>
              <a:t> знак</a:t>
            </a:r>
            <a:r>
              <a:rPr lang="ru-RU" sz="1100">
                <a:latin typeface="Times New Roman" pitchFamily="18" charset="0"/>
                <a:ea typeface="Calibri" pitchFamily="34" charset="0"/>
                <a:cs typeface="Times New Roman" pitchFamily="18" charset="0"/>
              </a:rPr>
              <a:t>а</a:t>
            </a:r>
            <a:r>
              <a:rPr lang="ru-RU" sz="1100">
                <a:latin typeface="Calibri" pitchFamily="34" charset="0"/>
                <a:ea typeface="Calibri" pitchFamily="34" charset="0"/>
                <a:cs typeface="Times New Roman" pitchFamily="18" charset="0"/>
              </a:rPr>
              <a:t> «БЫСТРОДЕНЬГИ», правообладателем которого является ООО «Магазин Малого Кредитования»</a:t>
            </a:r>
            <a:r>
              <a:rPr lang="ru-RU" sz="1100">
                <a:latin typeface="Times New Roman" pitchFamily="18" charset="0"/>
                <a:ea typeface="Calibri" pitchFamily="34" charset="0"/>
                <a:cs typeface="Times New Roman" pitchFamily="18" charset="0"/>
              </a:rPr>
              <a:t>.</a:t>
            </a:r>
          </a:p>
          <a:p>
            <a:pPr eaLnBrk="0" hangingPunct="0"/>
            <a:r>
              <a:rPr lang="ru-RU" sz="1100">
                <a:latin typeface="Times New Roman" pitchFamily="18" charset="0"/>
                <a:ea typeface="Calibri" pitchFamily="34" charset="0"/>
                <a:cs typeface="Times New Roman" pitchFamily="18" charset="0"/>
              </a:rPr>
              <a:t>Индивидуальный предприниматель оштрафован на 12</a:t>
            </a:r>
            <a:r>
              <a:rPr lang="ru-RU" sz="1100">
                <a:ea typeface="Calibri" pitchFamily="34" charset="0"/>
                <a:cs typeface="Times New Roman" pitchFamily="18" charset="0"/>
              </a:rPr>
              <a:t> </a:t>
            </a:r>
            <a:r>
              <a:rPr lang="ru-RU" sz="1100">
                <a:latin typeface="Times New Roman" pitchFamily="18" charset="0"/>
                <a:ea typeface="Calibri" pitchFamily="34" charset="0"/>
                <a:cs typeface="Times New Roman" pitchFamily="18" charset="0"/>
              </a:rPr>
              <a:t>000 руб.</a:t>
            </a:r>
            <a:r>
              <a:rPr lang="ru-RU" sz="900">
                <a:ea typeface="Calibri" pitchFamily="34" charset="0"/>
                <a:cs typeface="Times New Roman" pitchFamily="18" charset="0"/>
              </a:rPr>
              <a:t> </a:t>
            </a:r>
            <a:endParaRPr lang="ru-RU">
              <a:ea typeface="Calibri" pitchFamily="34" charset="0"/>
              <a:cs typeface="Times New Roman" pitchFamily="18" charset="0"/>
            </a:endParaRPr>
          </a:p>
        </p:txBody>
      </p:sp>
      <p:sp>
        <p:nvSpPr>
          <p:cNvPr id="14343"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r>
              <a:rPr lang="ru-RU" sz="1100">
                <a:latin typeface="Calibri" pitchFamily="34" charset="0"/>
                <a:ea typeface="Calibri" pitchFamily="34" charset="0"/>
                <a:cs typeface="Times New Roman" pitchFamily="18" charset="0"/>
              </a:rPr>
              <a:t>незаконно</a:t>
            </a:r>
            <a:r>
              <a:rPr lang="ru-RU" sz="1100">
                <a:latin typeface="Times New Roman" pitchFamily="18" charset="0"/>
                <a:ea typeface="Calibri" pitchFamily="34" charset="0"/>
                <a:cs typeface="Times New Roman" pitchFamily="18" charset="0"/>
              </a:rPr>
              <a:t>е</a:t>
            </a:r>
            <a:r>
              <a:rPr lang="ru-RU" sz="1100">
                <a:latin typeface="Calibri" pitchFamily="34" charset="0"/>
                <a:ea typeface="Calibri" pitchFamily="34" charset="0"/>
                <a:cs typeface="Times New Roman" pitchFamily="18" charset="0"/>
              </a:rPr>
              <a:t> использов</a:t>
            </a:r>
            <a:r>
              <a:rPr lang="ru-RU" sz="1100">
                <a:latin typeface="Times New Roman" pitchFamily="18" charset="0"/>
                <a:ea typeface="Calibri" pitchFamily="34" charset="0"/>
                <a:cs typeface="Times New Roman" pitchFamily="18" charset="0"/>
              </a:rPr>
              <a:t>ание</a:t>
            </a:r>
            <a:r>
              <a:rPr lang="ru-RU" sz="1100">
                <a:latin typeface="Calibri" pitchFamily="34" charset="0"/>
                <a:ea typeface="Calibri" pitchFamily="34" charset="0"/>
                <a:cs typeface="Times New Roman" pitchFamily="18" charset="0"/>
              </a:rPr>
              <a:t> в оформлении рекламы товарн</a:t>
            </a:r>
            <a:r>
              <a:rPr lang="ru-RU" sz="1100">
                <a:latin typeface="Times New Roman" pitchFamily="18" charset="0"/>
                <a:ea typeface="Calibri" pitchFamily="34" charset="0"/>
                <a:cs typeface="Times New Roman" pitchFamily="18" charset="0"/>
              </a:rPr>
              <a:t>ого</a:t>
            </a:r>
            <a:r>
              <a:rPr lang="ru-RU" sz="1100">
                <a:latin typeface="Calibri" pitchFamily="34" charset="0"/>
                <a:ea typeface="Calibri" pitchFamily="34" charset="0"/>
                <a:cs typeface="Times New Roman" pitchFamily="18" charset="0"/>
              </a:rPr>
              <a:t> знак</a:t>
            </a:r>
            <a:r>
              <a:rPr lang="ru-RU" sz="1100">
                <a:latin typeface="Times New Roman" pitchFamily="18" charset="0"/>
                <a:ea typeface="Calibri" pitchFamily="34" charset="0"/>
                <a:cs typeface="Times New Roman" pitchFamily="18" charset="0"/>
              </a:rPr>
              <a:t>а</a:t>
            </a:r>
            <a:r>
              <a:rPr lang="ru-RU" sz="1100">
                <a:latin typeface="Calibri" pitchFamily="34" charset="0"/>
                <a:ea typeface="Calibri" pitchFamily="34" charset="0"/>
                <a:cs typeface="Times New Roman" pitchFamily="18" charset="0"/>
              </a:rPr>
              <a:t> «БЫСТРОДЕНЬГИ», правообладателем которого является ООО «Магазин Малого Кредитования»</a:t>
            </a:r>
            <a:r>
              <a:rPr lang="ru-RU" sz="1100">
                <a:latin typeface="Times New Roman" pitchFamily="18" charset="0"/>
                <a:ea typeface="Calibri" pitchFamily="34" charset="0"/>
                <a:cs typeface="Times New Roman" pitchFamily="18" charset="0"/>
              </a:rPr>
              <a:t>.</a:t>
            </a:r>
          </a:p>
          <a:p>
            <a:pPr eaLnBrk="0" hangingPunct="0"/>
            <a:r>
              <a:rPr lang="ru-RU" sz="1100">
                <a:latin typeface="Times New Roman" pitchFamily="18" charset="0"/>
                <a:ea typeface="Calibri" pitchFamily="34" charset="0"/>
                <a:cs typeface="Times New Roman" pitchFamily="18" charset="0"/>
              </a:rPr>
              <a:t>Индивидуальный предприниматель оштрафован на 12</a:t>
            </a:r>
            <a:r>
              <a:rPr lang="ru-RU" sz="1100">
                <a:ea typeface="Calibri" pitchFamily="34" charset="0"/>
                <a:cs typeface="Times New Roman" pitchFamily="18" charset="0"/>
              </a:rPr>
              <a:t> </a:t>
            </a:r>
            <a:r>
              <a:rPr lang="ru-RU" sz="1100">
                <a:latin typeface="Times New Roman" pitchFamily="18" charset="0"/>
                <a:ea typeface="Calibri" pitchFamily="34" charset="0"/>
                <a:cs typeface="Times New Roman" pitchFamily="18" charset="0"/>
              </a:rPr>
              <a:t>000 руб.</a:t>
            </a:r>
            <a:r>
              <a:rPr lang="ru-RU" sz="900">
                <a:ea typeface="Calibri" pitchFamily="34" charset="0"/>
                <a:cs typeface="Times New Roman" pitchFamily="18" charset="0"/>
              </a:rPr>
              <a:t> </a:t>
            </a:r>
            <a:endParaRPr lang="ru-RU">
              <a:ea typeface="Calibri" pitchFamily="34" charset="0"/>
              <a:cs typeface="Times New Roman" pitchFamily="18" charset="0"/>
            </a:endParaRPr>
          </a:p>
        </p:txBody>
      </p:sp>
      <p:sp>
        <p:nvSpPr>
          <p:cNvPr id="14344"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r>
              <a:rPr lang="ru-RU" sz="1100">
                <a:latin typeface="Calibri" pitchFamily="34" charset="0"/>
                <a:ea typeface="Calibri" pitchFamily="34" charset="0"/>
                <a:cs typeface="Times New Roman" pitchFamily="18" charset="0"/>
              </a:rPr>
              <a:t>незаконно</a:t>
            </a:r>
            <a:r>
              <a:rPr lang="ru-RU" sz="1100">
                <a:latin typeface="Times New Roman" pitchFamily="18" charset="0"/>
                <a:ea typeface="Calibri" pitchFamily="34" charset="0"/>
                <a:cs typeface="Times New Roman" pitchFamily="18" charset="0"/>
              </a:rPr>
              <a:t>е</a:t>
            </a:r>
            <a:r>
              <a:rPr lang="ru-RU" sz="1100">
                <a:latin typeface="Calibri" pitchFamily="34" charset="0"/>
                <a:ea typeface="Calibri" pitchFamily="34" charset="0"/>
                <a:cs typeface="Times New Roman" pitchFamily="18" charset="0"/>
              </a:rPr>
              <a:t> использов</a:t>
            </a:r>
            <a:r>
              <a:rPr lang="ru-RU" sz="1100">
                <a:latin typeface="Times New Roman" pitchFamily="18" charset="0"/>
                <a:ea typeface="Calibri" pitchFamily="34" charset="0"/>
                <a:cs typeface="Times New Roman" pitchFamily="18" charset="0"/>
              </a:rPr>
              <a:t>ание</a:t>
            </a:r>
            <a:r>
              <a:rPr lang="ru-RU" sz="1100">
                <a:latin typeface="Calibri" pitchFamily="34" charset="0"/>
                <a:ea typeface="Calibri" pitchFamily="34" charset="0"/>
                <a:cs typeface="Times New Roman" pitchFamily="18" charset="0"/>
              </a:rPr>
              <a:t> в оформлении рекламы товарн</a:t>
            </a:r>
            <a:r>
              <a:rPr lang="ru-RU" sz="1100">
                <a:latin typeface="Times New Roman" pitchFamily="18" charset="0"/>
                <a:ea typeface="Calibri" pitchFamily="34" charset="0"/>
                <a:cs typeface="Times New Roman" pitchFamily="18" charset="0"/>
              </a:rPr>
              <a:t>ого</a:t>
            </a:r>
            <a:r>
              <a:rPr lang="ru-RU" sz="1100">
                <a:latin typeface="Calibri" pitchFamily="34" charset="0"/>
                <a:ea typeface="Calibri" pitchFamily="34" charset="0"/>
                <a:cs typeface="Times New Roman" pitchFamily="18" charset="0"/>
              </a:rPr>
              <a:t> знак</a:t>
            </a:r>
            <a:r>
              <a:rPr lang="ru-RU" sz="1100">
                <a:latin typeface="Times New Roman" pitchFamily="18" charset="0"/>
                <a:ea typeface="Calibri" pitchFamily="34" charset="0"/>
                <a:cs typeface="Times New Roman" pitchFamily="18" charset="0"/>
              </a:rPr>
              <a:t>а</a:t>
            </a:r>
            <a:r>
              <a:rPr lang="ru-RU" sz="1100">
                <a:latin typeface="Calibri" pitchFamily="34" charset="0"/>
                <a:ea typeface="Calibri" pitchFamily="34" charset="0"/>
                <a:cs typeface="Times New Roman" pitchFamily="18" charset="0"/>
              </a:rPr>
              <a:t> «БЫСТРОДЕНЬГИ», правообладателем которого является ООО «Магазин Малого Кредитования»</a:t>
            </a:r>
            <a:r>
              <a:rPr lang="ru-RU" sz="1100">
                <a:latin typeface="Times New Roman" pitchFamily="18" charset="0"/>
                <a:ea typeface="Calibri" pitchFamily="34" charset="0"/>
                <a:cs typeface="Times New Roman" pitchFamily="18" charset="0"/>
              </a:rPr>
              <a:t>.</a:t>
            </a:r>
          </a:p>
          <a:p>
            <a:pPr eaLnBrk="0" hangingPunct="0"/>
            <a:r>
              <a:rPr lang="ru-RU" sz="1100">
                <a:latin typeface="Times New Roman" pitchFamily="18" charset="0"/>
                <a:ea typeface="Calibri" pitchFamily="34" charset="0"/>
                <a:cs typeface="Times New Roman" pitchFamily="18" charset="0"/>
              </a:rPr>
              <a:t>Индивидуальный предприниматель оштрафован на 12</a:t>
            </a:r>
            <a:r>
              <a:rPr lang="ru-RU" sz="1100">
                <a:ea typeface="Calibri" pitchFamily="34" charset="0"/>
                <a:cs typeface="Times New Roman" pitchFamily="18" charset="0"/>
              </a:rPr>
              <a:t> </a:t>
            </a:r>
            <a:r>
              <a:rPr lang="ru-RU" sz="1100">
                <a:latin typeface="Times New Roman" pitchFamily="18" charset="0"/>
                <a:ea typeface="Calibri" pitchFamily="34" charset="0"/>
                <a:cs typeface="Times New Roman" pitchFamily="18" charset="0"/>
              </a:rPr>
              <a:t>000 руб.</a:t>
            </a:r>
            <a:r>
              <a:rPr lang="ru-RU" sz="900">
                <a:ea typeface="Calibri" pitchFamily="34" charset="0"/>
                <a:cs typeface="Times New Roman" pitchFamily="18" charset="0"/>
              </a:rPr>
              <a:t> </a:t>
            </a:r>
            <a:endParaRPr lang="ru-RU">
              <a:ea typeface="Calibri" pitchFamily="34" charset="0"/>
              <a:cs typeface="Times New Roman" pitchFamily="18" charset="0"/>
            </a:endParaRPr>
          </a:p>
        </p:txBody>
      </p:sp>
      <p:sp>
        <p:nvSpPr>
          <p:cNvPr id="13" name="Прямоугольник 12"/>
          <p:cNvSpPr/>
          <p:nvPr/>
        </p:nvSpPr>
        <p:spPr>
          <a:xfrm>
            <a:off x="395288" y="3284538"/>
            <a:ext cx="5761037" cy="522287"/>
          </a:xfrm>
          <a:prstGeom prst="rect">
            <a:avLst/>
          </a:prstGeom>
        </p:spPr>
        <p:txBody>
          <a:bodyPr>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a:t>
            </a:r>
            <a:r>
              <a:rPr lang="ru-RU" sz="1400" b="1" dirty="0">
                <a:solidFill>
                  <a:srgbClr val="0000FF"/>
                </a:solidFill>
                <a:latin typeface="Arial" charset="0"/>
                <a:ea typeface="ＭＳ Ｐゴシック" pitchFamily="32" charset="0"/>
                <a:cs typeface="ＭＳ Ｐゴシック" pitchFamily="32" charset="0"/>
              </a:rPr>
              <a:t>Соглашение, ограничивающее доступ на рынок оказания медицинских услуг</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4346" name="Прямоугольник 13"/>
          <p:cNvSpPr>
            <a:spLocks noChangeArrowheads="1"/>
          </p:cNvSpPr>
          <p:nvPr/>
        </p:nvSpPr>
        <p:spPr bwMode="auto">
          <a:xfrm>
            <a:off x="2484438" y="4005263"/>
            <a:ext cx="5688012" cy="1938337"/>
          </a:xfrm>
          <a:prstGeom prst="rect">
            <a:avLst/>
          </a:prstGeom>
          <a:noFill/>
          <a:ln w="9525">
            <a:noFill/>
            <a:miter lim="800000"/>
            <a:headEnd/>
            <a:tailEnd/>
          </a:ln>
        </p:spPr>
        <p:txBody>
          <a:bodyPr>
            <a:spAutoFit/>
          </a:bodyPr>
          <a:lstStyle/>
          <a:p>
            <a:pPr algn="just"/>
            <a:r>
              <a:rPr lang="ru-RU" sz="1200">
                <a:solidFill>
                  <a:srgbClr val="0000FF"/>
                </a:solidFill>
              </a:rPr>
              <a:t>Между Министерством здравоохранения УР, Военным комиссариатом УР и ГУЗ «1 РКБ» заключено антиконкурентное соглашение, в соответствии с которым ГУЗ «1 РКБ» были созданы более благоприятные условия осуществления предпринимательской деятельности по сравнению с другими участниками рынка предоставления медицинских услуг на территории республики. В рамках данного соглашения все граждане непризывного возраста при зачислении их в запас и граждане, пребывающие в запасе, обязаны были проходить  медицинский осмотр  только в ГУЗ «1 РКБ», что нарушает не только требования антимонопольного законодательства, но и права граждан</a:t>
            </a:r>
          </a:p>
        </p:txBody>
      </p:sp>
      <p:pic>
        <p:nvPicPr>
          <p:cNvPr id="14347" name="Picture 13"/>
          <p:cNvPicPr>
            <a:picLocks noChangeAspect="1" noChangeArrowheads="1"/>
          </p:cNvPicPr>
          <p:nvPr/>
        </p:nvPicPr>
        <p:blipFill>
          <a:blip r:embed="rId3" cstate="print"/>
          <a:srcRect/>
          <a:stretch>
            <a:fillRect/>
          </a:stretch>
        </p:blipFill>
        <p:spPr bwMode="auto">
          <a:xfrm>
            <a:off x="323850" y="2133600"/>
            <a:ext cx="2303463" cy="646113"/>
          </a:xfrm>
          <a:prstGeom prst="rect">
            <a:avLst/>
          </a:prstGeom>
          <a:noFill/>
          <a:ln w="9525">
            <a:noFill/>
            <a:miter lim="800000"/>
            <a:headEnd/>
            <a:tailEnd/>
          </a:ln>
        </p:spPr>
      </p:pic>
      <p:pic>
        <p:nvPicPr>
          <p:cNvPr id="14348" name="Picture 14"/>
          <p:cNvPicPr>
            <a:picLocks noChangeAspect="1" noChangeArrowheads="1"/>
          </p:cNvPicPr>
          <p:nvPr/>
        </p:nvPicPr>
        <p:blipFill>
          <a:blip r:embed="rId4" cstate="print"/>
          <a:srcRect/>
          <a:stretch>
            <a:fillRect/>
          </a:stretch>
        </p:blipFill>
        <p:spPr bwMode="auto">
          <a:xfrm>
            <a:off x="395288" y="4149725"/>
            <a:ext cx="1905000" cy="1582738"/>
          </a:xfrm>
          <a:prstGeom prst="rect">
            <a:avLst/>
          </a:prstGeom>
          <a:noFill/>
          <a:ln w="9525">
            <a:noFill/>
            <a:miter lim="800000"/>
            <a:headEnd/>
            <a:tailEnd/>
          </a:ln>
        </p:spPr>
      </p:pic>
      <p:sp>
        <p:nvSpPr>
          <p:cNvPr id="17"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10</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468313" y="333375"/>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Антимонопольный контроль</a:t>
            </a:r>
          </a:p>
        </p:txBody>
      </p:sp>
      <p:sp>
        <p:nvSpPr>
          <p:cNvPr id="15364" name="Text Box 4"/>
          <p:cNvSpPr txBox="1">
            <a:spLocks noChangeArrowheads="1"/>
          </p:cNvSpPr>
          <p:nvPr/>
        </p:nvSpPr>
        <p:spPr bwMode="auto">
          <a:xfrm>
            <a:off x="2268538" y="5084763"/>
            <a:ext cx="5616575" cy="1201737"/>
          </a:xfrm>
          <a:prstGeom prst="rect">
            <a:avLst/>
          </a:prstGeom>
          <a:noFill/>
          <a:ln w="9525">
            <a:noFill/>
            <a:round/>
            <a:headEnd/>
            <a:tailEnd/>
          </a:ln>
        </p:spPr>
        <p:txBody>
          <a:bodyPr lIns="90000" tIns="46800" rIns="90000" bIns="46800">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200">
                <a:solidFill>
                  <a:srgbClr val="0000FF"/>
                </a:solidFill>
              </a:rPr>
              <a:t>Заключение Администрацией МО «Камбарский район» дополнительных соглашений к договору аренды муниципальным имуществом, предусматривающих пролонгацию договора аренды без проведения торгов, послужило основанием для привлечения  Главы Администрации к административной ответственности по ч.2 ст.14.9 КоАП РФ</a:t>
            </a: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200">
                <a:solidFill>
                  <a:srgbClr val="0000FF"/>
                </a:solidFill>
              </a:rPr>
              <a:t>Штраф:  30 000 руб.</a:t>
            </a:r>
          </a:p>
        </p:txBody>
      </p:sp>
      <p:sp>
        <p:nvSpPr>
          <p:cNvPr id="11271" name="Text Box 7"/>
          <p:cNvSpPr txBox="1">
            <a:spLocks noChangeArrowheads="1"/>
          </p:cNvSpPr>
          <p:nvPr/>
        </p:nvSpPr>
        <p:spPr bwMode="auto">
          <a:xfrm>
            <a:off x="250825" y="1341438"/>
            <a:ext cx="5759450" cy="309562"/>
          </a:xfrm>
          <a:prstGeom prst="rect">
            <a:avLst/>
          </a:prstGeom>
          <a:noFill/>
          <a:ln w="9525">
            <a:noFill/>
            <a:round/>
            <a:headEnd/>
            <a:tailEnd/>
          </a:ln>
          <a:effectLst/>
        </p:spPr>
        <p:txBody>
          <a:bodyPr lIns="90000" tIns="46800" rIns="90000" bIns="46800">
            <a:spAutoFit/>
          </a:bodyPr>
          <a:lstStyle/>
          <a:p>
            <a:pPr>
              <a:spcBef>
                <a:spcPts val="875"/>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latin typeface="Arial" charset="0"/>
                <a:ea typeface="ＭＳ Ｐゴシック" pitchFamily="32" charset="0"/>
                <a:cs typeface="ＭＳ Ｐゴシック" pitchFamily="32" charset="0"/>
              </a:rPr>
              <a:t>Нарушение порядка определения победителя торгов</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1272" name="Text Box 8"/>
          <p:cNvSpPr txBox="1">
            <a:spLocks noChangeArrowheads="1"/>
          </p:cNvSpPr>
          <p:nvPr/>
        </p:nvSpPr>
        <p:spPr bwMode="auto">
          <a:xfrm>
            <a:off x="323850" y="4581525"/>
            <a:ext cx="6985000" cy="309563"/>
          </a:xfrm>
          <a:prstGeom prst="rect">
            <a:avLst/>
          </a:prstGeom>
          <a:noFill/>
          <a:ln w="9525">
            <a:noFill/>
            <a:round/>
            <a:headEnd/>
            <a:tailEnd/>
          </a:ln>
          <a:effectLst/>
        </p:spPr>
        <p:txBody>
          <a:bodyPr lIns="90000" tIns="46800" rIns="90000" bIns="46800">
            <a:spAutoFit/>
          </a:bodyPr>
          <a:lstStyle/>
          <a:p>
            <a:pPr>
              <a:spcBef>
                <a:spcPts val="875"/>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latin typeface="Arial" charset="0"/>
                <a:ea typeface="ＭＳ Ｐゴシック" pitchFamily="32" charset="0"/>
                <a:cs typeface="ＭＳ Ｐゴシック" pitchFamily="32" charset="0"/>
              </a:rPr>
              <a:t>Предоставление муниципального имущества в аренду без торгов</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5367" name="Rectangle 9"/>
          <p:cNvSpPr>
            <a:spLocks noChangeArrowheads="1"/>
          </p:cNvSpPr>
          <p:nvPr/>
        </p:nvSpPr>
        <p:spPr bwMode="auto">
          <a:xfrm>
            <a:off x="2268538" y="1916113"/>
            <a:ext cx="5543550" cy="2495550"/>
          </a:xfrm>
          <a:prstGeom prst="rect">
            <a:avLst/>
          </a:prstGeom>
          <a:noFill/>
          <a:ln w="9525">
            <a:noFill/>
            <a:round/>
            <a:headEnd/>
            <a:tailEnd/>
          </a:ln>
        </p:spPr>
        <p:txBody>
          <a:bodyPr lIns="90000" tIns="46800" rIns="90000" bIns="46800" anchor="ctr">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200">
                <a:solidFill>
                  <a:srgbClr val="0000FF"/>
                </a:solidFill>
              </a:rPr>
              <a:t>Неправомерные действия аукционной комиссии Министерства лесного хозяйства УР по определению победителя аукциона по продаже права на заключение договора аренды лесного участка для заготовки древесины. Нарушение выразилось в том, что на 12 шаге аукциона аукционист не указал на участника аукциона, который первым заявил цену покупки права заключения договора. Также, несмотря на то, что оба участника аукциона на 12 шаге аукциона заявили цену покупки права заключения договора путем поднятия карточек (карточки обоих участников аукциона были подняты), аукционист завершил аукцион, признав победителем участника аукциона – ООО «Лесинвест», тем самым устранив конкуренцию в отношении ООО «Монолит». Кроме того, при проведении названного аукциона был нарушен порядок применения пятипроцентного шага аукциона</a:t>
            </a:r>
          </a:p>
        </p:txBody>
      </p:sp>
      <p:pic>
        <p:nvPicPr>
          <p:cNvPr id="15368" name="Picture 12"/>
          <p:cNvPicPr>
            <a:picLocks noChangeAspect="1" noChangeArrowheads="1"/>
          </p:cNvPicPr>
          <p:nvPr/>
        </p:nvPicPr>
        <p:blipFill>
          <a:blip r:embed="rId3" cstate="print"/>
          <a:srcRect/>
          <a:stretch>
            <a:fillRect/>
          </a:stretch>
        </p:blipFill>
        <p:spPr bwMode="auto">
          <a:xfrm>
            <a:off x="323850" y="2060575"/>
            <a:ext cx="1905000" cy="1512888"/>
          </a:xfrm>
          <a:prstGeom prst="rect">
            <a:avLst/>
          </a:prstGeom>
          <a:noFill/>
          <a:ln w="9525">
            <a:noFill/>
            <a:miter lim="800000"/>
            <a:headEnd/>
            <a:tailEnd/>
          </a:ln>
        </p:spPr>
      </p:pic>
      <p:pic>
        <p:nvPicPr>
          <p:cNvPr id="15369" name="Picture 13"/>
          <p:cNvPicPr>
            <a:picLocks noChangeAspect="1" noChangeArrowheads="1"/>
          </p:cNvPicPr>
          <p:nvPr/>
        </p:nvPicPr>
        <p:blipFill>
          <a:blip r:embed="rId4" cstate="print"/>
          <a:srcRect/>
          <a:stretch>
            <a:fillRect/>
          </a:stretch>
        </p:blipFill>
        <p:spPr bwMode="auto">
          <a:xfrm>
            <a:off x="323850" y="5013325"/>
            <a:ext cx="1905000" cy="1428750"/>
          </a:xfrm>
          <a:prstGeom prst="rect">
            <a:avLst/>
          </a:prstGeom>
          <a:noFill/>
          <a:ln w="9525">
            <a:noFill/>
            <a:miter lim="800000"/>
            <a:headEnd/>
            <a:tailEnd/>
          </a:ln>
        </p:spPr>
      </p:pic>
      <p:sp>
        <p:nvSpPr>
          <p:cNvPr id="13"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11</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468313" y="90488"/>
            <a:ext cx="8831262"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800" b="1" i="1">
                <a:solidFill>
                  <a:srgbClr val="FF0000"/>
                </a:solidFill>
              </a:rPr>
              <a:t>Практика изъятия незаконно полученного дохода</a:t>
            </a: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800" b="1" i="1">
                <a:solidFill>
                  <a:srgbClr val="FF0000"/>
                </a:solidFill>
              </a:rPr>
              <a:t> хозяйствующими субъектами в федеральный бюджет</a:t>
            </a:r>
            <a:endParaRPr lang="ru-RU" sz="1800" i="1">
              <a:solidFill>
                <a:srgbClr val="FF0000"/>
              </a:solidFill>
            </a:endParaRPr>
          </a:p>
        </p:txBody>
      </p:sp>
      <p:sp>
        <p:nvSpPr>
          <p:cNvPr id="16388" name="Text Box 3"/>
          <p:cNvSpPr txBox="1">
            <a:spLocks noChangeArrowheads="1"/>
          </p:cNvSpPr>
          <p:nvPr/>
        </p:nvSpPr>
        <p:spPr bwMode="auto">
          <a:xfrm>
            <a:off x="3803650" y="2647950"/>
            <a:ext cx="4254500" cy="366713"/>
          </a:xfrm>
          <a:prstGeom prst="rect">
            <a:avLst/>
          </a:prstGeom>
          <a:noFill/>
          <a:ln w="9525">
            <a:noFill/>
            <a:round/>
            <a:headEnd/>
            <a:tailEnd/>
          </a:ln>
        </p:spPr>
        <p:txBody>
          <a:bodyPr wrap="none" anchor="ctr"/>
          <a:lstStyle/>
          <a:p>
            <a:pPr>
              <a:buClr>
                <a:srgbClr val="000000"/>
              </a:buClr>
              <a:buSzPct val="100000"/>
              <a:buFont typeface="Times New Roman" pitchFamily="18" charset="0"/>
              <a:buNone/>
            </a:pPr>
            <a:endParaRPr lang="ru-RU"/>
          </a:p>
        </p:txBody>
      </p:sp>
      <p:sp>
        <p:nvSpPr>
          <p:cNvPr id="16389" name="Text Box 7"/>
          <p:cNvSpPr txBox="1">
            <a:spLocks noChangeArrowheads="1"/>
          </p:cNvSpPr>
          <p:nvPr/>
        </p:nvSpPr>
        <p:spPr bwMode="auto">
          <a:xfrm>
            <a:off x="395288" y="1628775"/>
            <a:ext cx="6840537" cy="4157663"/>
          </a:xfrm>
          <a:prstGeom prst="rect">
            <a:avLst/>
          </a:prstGeom>
          <a:noFill/>
          <a:ln w="9525">
            <a:noFill/>
            <a:round/>
            <a:headEnd/>
            <a:tailEnd/>
          </a:ln>
        </p:spPr>
        <p:txBody>
          <a:bodyPr lIns="90000" tIns="46800" rIns="90000" bIns="46800">
            <a:spAutoFit/>
          </a:bodyPr>
          <a:lstStyle/>
          <a:p>
            <a:pPr algn="just">
              <a:buFont typeface="Arial" pitchFamily="34" charset="0"/>
              <a:buChar char="•"/>
            </a:pPr>
            <a:r>
              <a:rPr lang="ru-RU" sz="1200">
                <a:solidFill>
                  <a:srgbClr val="0000FF"/>
                </a:solidFill>
              </a:rPr>
              <a:t> В 2010г. ООО «Камагросервис» (г. Казань), ЗАО «Белорусская техника» </a:t>
            </a:r>
          </a:p>
          <a:p>
            <a:pPr algn="just"/>
            <a:r>
              <a:rPr lang="ru-RU" sz="1200">
                <a:solidFill>
                  <a:srgbClr val="0000FF"/>
                </a:solidFill>
              </a:rPr>
              <a:t>(г. Москва) и ООО фирма «Интерпартнер» (г. Ижевск) были признаны </a:t>
            </a:r>
          </a:p>
          <a:p>
            <a:pPr algn="just"/>
            <a:r>
              <a:rPr lang="ru-RU" sz="1200">
                <a:solidFill>
                  <a:srgbClr val="0000FF"/>
                </a:solidFill>
              </a:rPr>
              <a:t>нарушившими  п.2) ч.1 ст.11 ФЗ «О защите конкуренции», в связи с заключением </a:t>
            </a:r>
          </a:p>
          <a:p>
            <a:pPr algn="just"/>
            <a:r>
              <a:rPr lang="ru-RU" sz="1200">
                <a:solidFill>
                  <a:srgbClr val="0000FF"/>
                </a:solidFill>
              </a:rPr>
              <a:t>антиконкурентного соглашения, которое привело к поддержанию цен на торгах по поставке коммунальной техники для нужд республики.</a:t>
            </a:r>
          </a:p>
          <a:p>
            <a:pPr algn="just"/>
            <a:r>
              <a:rPr lang="ru-RU" sz="1200">
                <a:solidFill>
                  <a:srgbClr val="0000FF"/>
                </a:solidFill>
              </a:rPr>
              <a:t>ООО фирма «Интерпартнер», как победителю аукциона, было выдано предписание о перечислении в федеральный бюджет дохода, полученного вследствие нарушения антимонопольного законодательства, в сумме </a:t>
            </a:r>
            <a:r>
              <a:rPr lang="ru-RU" sz="1200" b="1">
                <a:solidFill>
                  <a:srgbClr val="0000FF"/>
                </a:solidFill>
              </a:rPr>
              <a:t>5 662 303 руб. 80 коп</a:t>
            </a:r>
            <a:r>
              <a:rPr lang="ru-RU" sz="1200">
                <a:solidFill>
                  <a:srgbClr val="0000FF"/>
                </a:solidFill>
              </a:rPr>
              <a:t>.</a:t>
            </a:r>
          </a:p>
          <a:p>
            <a:pPr algn="just"/>
            <a:r>
              <a:rPr lang="ru-RU" sz="1200">
                <a:solidFill>
                  <a:srgbClr val="0000FF"/>
                </a:solidFill>
              </a:rPr>
              <a:t>В сентябре 2011г. данное предписание исполнено в полном объеме.</a:t>
            </a:r>
          </a:p>
          <a:p>
            <a:endParaRPr lang="ru-RU" sz="1200">
              <a:solidFill>
                <a:srgbClr val="0000FF"/>
              </a:solidFill>
            </a:endParaRPr>
          </a:p>
          <a:p>
            <a:pPr algn="just">
              <a:buFont typeface="Arial" pitchFamily="34" charset="0"/>
              <a:buChar char="•"/>
            </a:pPr>
            <a:r>
              <a:rPr lang="ru-RU" sz="1200">
                <a:solidFill>
                  <a:srgbClr val="0000FF"/>
                </a:solidFill>
              </a:rPr>
              <a:t> В 2010г. ОАО «Сбербанк России» и ОАО «СК Росно» были признаны нарушившими п.4), 5) и 8) ч.1 ст.11 Закона «О защите конкуренции», в связи с заключением ограничивающего конкуренцию соглашения. Обществам были выданы предписания о прекращении ограничивающего конкуренцию соглашения, а также о перечислении в федеральный бюджет дохода, полученного вследствие нарушения антимонопольного законодательства: ОАО «Сбербанк России» - </a:t>
            </a:r>
            <a:r>
              <a:rPr lang="ru-RU" sz="1200" b="1">
                <a:solidFill>
                  <a:srgbClr val="0000FF"/>
                </a:solidFill>
              </a:rPr>
              <a:t>26 527 560 руб. 46 коп</a:t>
            </a:r>
            <a:r>
              <a:rPr lang="ru-RU" sz="1200">
                <a:solidFill>
                  <a:srgbClr val="0000FF"/>
                </a:solidFill>
              </a:rPr>
              <a:t>., ОАО «СК Росно» – </a:t>
            </a:r>
            <a:r>
              <a:rPr lang="ru-RU" sz="1200" b="1">
                <a:solidFill>
                  <a:srgbClr val="0000FF"/>
                </a:solidFill>
              </a:rPr>
              <a:t>3 912 589 руб. 92 коп</a:t>
            </a:r>
            <a:r>
              <a:rPr lang="ru-RU" sz="1200">
                <a:solidFill>
                  <a:srgbClr val="0000FF"/>
                </a:solidFill>
              </a:rPr>
              <a:t>.</a:t>
            </a:r>
          </a:p>
          <a:p>
            <a:pPr algn="just"/>
            <a:r>
              <a:rPr lang="ru-RU" sz="1200">
                <a:solidFill>
                  <a:srgbClr val="0000FF"/>
                </a:solidFill>
              </a:rPr>
              <a:t>В декабре 2011г. предписания исполнены в полном объеме.</a:t>
            </a:r>
          </a:p>
          <a:p>
            <a:endParaRPr lang="ru-RU" sz="1200" b="1" i="1">
              <a:solidFill>
                <a:srgbClr val="0000FF"/>
              </a:solidFill>
            </a:endParaRPr>
          </a:p>
          <a:p>
            <a:endParaRPr lang="ru-RU" sz="1200" b="1" i="1">
              <a:solidFill>
                <a:srgbClr val="0000FF"/>
              </a:solidFill>
            </a:endParaRPr>
          </a:p>
          <a:p>
            <a:pPr algn="just"/>
            <a:r>
              <a:rPr lang="ru-RU" sz="1200" b="1">
                <a:solidFill>
                  <a:srgbClr val="0000FF"/>
                </a:solidFill>
              </a:rPr>
              <a:t>Примечание: В 2011г. общая сумма исполненных предписаний о перечислении в федеральный бюджет дохода, полученного вследствие нарушения антимонопольного законодательства, выданных в 2010г., составила 36 102 454 руб. 50 коп.</a:t>
            </a:r>
            <a:endParaRPr lang="ru-RU" sz="1200">
              <a:solidFill>
                <a:srgbClr val="0000FF"/>
              </a:solidFill>
            </a:endParaRPr>
          </a:p>
        </p:txBody>
      </p:sp>
      <p:sp>
        <p:nvSpPr>
          <p:cNvPr id="9"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12</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mn-ea"/>
                <a:cs typeface="+mn-cs"/>
              </a:rPr>
              <a:t>Дела о нарушении закона о рекламе</a:t>
            </a:r>
          </a:p>
        </p:txBody>
      </p:sp>
      <p:graphicFrame>
        <p:nvGraphicFramePr>
          <p:cNvPr id="5" name="Диаграмма 3"/>
          <p:cNvGraphicFramePr>
            <a:graphicFrameLocks/>
          </p:cNvGraphicFramePr>
          <p:nvPr/>
        </p:nvGraphicFramePr>
        <p:xfrm>
          <a:off x="1093788" y="2111375"/>
          <a:ext cx="5689600" cy="3441700"/>
        </p:xfrm>
        <a:graphic>
          <a:graphicData uri="http://schemas.openxmlformats.org/drawingml/2006/chart">
            <c:chart xmlns:c="http://schemas.openxmlformats.org/drawingml/2006/chart" xmlns:r="http://schemas.openxmlformats.org/officeDocument/2006/relationships" r:id="rId2"/>
          </a:graphicData>
        </a:graphic>
      </p:graphicFrame>
      <p:sp>
        <p:nvSpPr>
          <p:cNvPr id="17412" name="TextBox 4"/>
          <p:cNvSpPr txBox="1">
            <a:spLocks noChangeArrowheads="1"/>
          </p:cNvSpPr>
          <p:nvPr/>
        </p:nvSpPr>
        <p:spPr bwMode="auto">
          <a:xfrm>
            <a:off x="971550" y="5876925"/>
            <a:ext cx="6408738" cy="368300"/>
          </a:xfrm>
          <a:prstGeom prst="rect">
            <a:avLst/>
          </a:prstGeom>
          <a:noFill/>
          <a:ln w="9525">
            <a:noFill/>
            <a:miter lim="800000"/>
            <a:headEnd/>
            <a:tailEnd/>
          </a:ln>
        </p:spPr>
        <p:txBody>
          <a:bodyPr>
            <a:spAutoFit/>
          </a:bodyPr>
          <a:lstStyle/>
          <a:p>
            <a:pPr algn="ctr"/>
            <a:r>
              <a:rPr lang="ru-RU" sz="1800">
                <a:solidFill>
                  <a:srgbClr val="C00000"/>
                </a:solidFill>
                <a:cs typeface="Arial" pitchFamily="34" charset="0"/>
              </a:rPr>
              <a:t>(% к предыдущему периоду)</a:t>
            </a:r>
          </a:p>
        </p:txBody>
      </p:sp>
      <p:sp>
        <p:nvSpPr>
          <p:cNvPr id="8"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13</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mn-ea"/>
                <a:cs typeface="+mn-cs"/>
              </a:rPr>
              <a:t>Выявлено нарушений закона о рекламе</a:t>
            </a:r>
          </a:p>
        </p:txBody>
      </p:sp>
      <p:graphicFrame>
        <p:nvGraphicFramePr>
          <p:cNvPr id="4" name="Диаграмма 4"/>
          <p:cNvGraphicFramePr>
            <a:graphicFrameLocks/>
          </p:cNvGraphicFramePr>
          <p:nvPr/>
        </p:nvGraphicFramePr>
        <p:xfrm>
          <a:off x="814388" y="1760538"/>
          <a:ext cx="6925964" cy="4073525"/>
        </p:xfrm>
        <a:graphic>
          <a:graphicData uri="http://schemas.openxmlformats.org/drawingml/2006/chart">
            <c:chart xmlns:c="http://schemas.openxmlformats.org/drawingml/2006/chart" xmlns:r="http://schemas.openxmlformats.org/officeDocument/2006/relationships" r:id="rId2"/>
          </a:graphicData>
        </a:graphic>
      </p:graphicFrame>
      <p:sp>
        <p:nvSpPr>
          <p:cNvPr id="7"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14</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539750" y="11588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Контроль в сфере рекламы</a:t>
            </a:r>
          </a:p>
        </p:txBody>
      </p:sp>
      <p:sp>
        <p:nvSpPr>
          <p:cNvPr id="11268" name="Text Box 4"/>
          <p:cNvSpPr txBox="1">
            <a:spLocks noChangeArrowheads="1"/>
          </p:cNvSpPr>
          <p:nvPr/>
        </p:nvSpPr>
        <p:spPr bwMode="auto">
          <a:xfrm>
            <a:off x="2268538" y="5084763"/>
            <a:ext cx="6048375" cy="1571625"/>
          </a:xfrm>
          <a:prstGeom prst="rect">
            <a:avLst/>
          </a:prstGeom>
          <a:noFill/>
          <a:ln w="9525">
            <a:noFill/>
            <a:round/>
            <a:headEnd/>
            <a:tailEnd/>
          </a:ln>
          <a:effectLst/>
        </p:spPr>
        <p:txBody>
          <a:bodyPr lIns="90000" tIns="46800" rIns="90000" bIns="46800">
            <a:spAutoFit/>
          </a:bodyPr>
          <a:lstStyle/>
          <a:p>
            <a:pPr algn="just">
              <a:defRPr/>
            </a:pPr>
            <a:r>
              <a:rPr lang="ru-RU" sz="1200" i="1" dirty="0">
                <a:solidFill>
                  <a:srgbClr val="0000FF"/>
                </a:solidFill>
              </a:rPr>
              <a:t>Распространение в журнале «Антенна – </a:t>
            </a:r>
            <a:r>
              <a:rPr lang="ru-RU" sz="1200" i="1" dirty="0" err="1">
                <a:solidFill>
                  <a:srgbClr val="0000FF"/>
                </a:solidFill>
              </a:rPr>
              <a:t>Телесемь</a:t>
            </a:r>
            <a:r>
              <a:rPr lang="ru-RU" sz="1200" i="1" dirty="0">
                <a:solidFill>
                  <a:srgbClr val="0000FF"/>
                </a:solidFill>
              </a:rPr>
              <a:t>. Ижевск» № 49 (326) за 29 ноября – 5 декабря 2010г. рекламы водки «Дубль Стандарт» с неподдающейся визуальному восприятию надписью «чрезмерное употребление алкоголя вредит вашему здоровью», так как данное предупреждение выполнено таким образом, что фактически не поддается прочтению, поскольку является неконтрастным и выполнено </a:t>
            </a:r>
            <a:r>
              <a:rPr lang="ru-RU" sz="1200" i="1" dirty="0" err="1">
                <a:solidFill>
                  <a:srgbClr val="0000FF"/>
                </a:solidFill>
              </a:rPr>
              <a:t>трудно-различимым</a:t>
            </a:r>
            <a:r>
              <a:rPr lang="ru-RU" sz="1200" i="1" dirty="0">
                <a:solidFill>
                  <a:srgbClr val="0000FF"/>
                </a:solidFill>
              </a:rPr>
              <a:t> для человеческого глаза шрифтом</a:t>
            </a:r>
            <a:endParaRPr lang="ru-RU" sz="1200" dirty="0">
              <a:solidFill>
                <a:srgbClr val="0000FF"/>
              </a:solidFill>
            </a:endParaRPr>
          </a:p>
          <a:p>
            <a:pPr>
              <a:defRPr/>
            </a:pPr>
            <a:r>
              <a:rPr lang="ru-RU" sz="1200" i="1" dirty="0">
                <a:solidFill>
                  <a:srgbClr val="0000FF"/>
                </a:solidFill>
              </a:rPr>
              <a:t>Штраф: 100 000 руб.</a:t>
            </a:r>
            <a:endParaRPr lang="ru-RU" sz="1200" i="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1271" name="Text Box 7"/>
          <p:cNvSpPr txBox="1">
            <a:spLocks noChangeArrowheads="1"/>
          </p:cNvSpPr>
          <p:nvPr/>
        </p:nvSpPr>
        <p:spPr bwMode="auto">
          <a:xfrm>
            <a:off x="250825" y="1125538"/>
            <a:ext cx="5759450" cy="309562"/>
          </a:xfrm>
          <a:prstGeom prst="rect">
            <a:avLst/>
          </a:prstGeom>
          <a:noFill/>
          <a:ln w="9525">
            <a:noFill/>
            <a:round/>
            <a:headEnd/>
            <a:tailEnd/>
          </a:ln>
          <a:effectLst/>
        </p:spPr>
        <p:txBody>
          <a:bodyPr lIns="90000" tIns="46800" rIns="90000" bIns="46800">
            <a:spAutoFit/>
          </a:bodyPr>
          <a:lstStyle/>
          <a:p>
            <a:pPr algn="just">
              <a:spcBef>
                <a:spcPts val="875"/>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ea typeface="ＭＳ Ｐゴシック" pitchFamily="32" charset="0"/>
                <a:cs typeface="ＭＳ Ｐゴシック" pitchFamily="32" charset="0"/>
              </a:rPr>
              <a:t>Р</a:t>
            </a:r>
            <a:r>
              <a:rPr lang="ru-RU" sz="1400" b="1" dirty="0">
                <a:solidFill>
                  <a:srgbClr val="0000FF"/>
                </a:solidFill>
              </a:rPr>
              <a:t>еклама с отсутствием части существенной информации</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1272" name="Text Box 8"/>
          <p:cNvSpPr txBox="1">
            <a:spLocks noChangeArrowheads="1"/>
          </p:cNvSpPr>
          <p:nvPr/>
        </p:nvSpPr>
        <p:spPr bwMode="auto">
          <a:xfrm>
            <a:off x="323850" y="4797425"/>
            <a:ext cx="6985000" cy="309563"/>
          </a:xfrm>
          <a:prstGeom prst="rect">
            <a:avLst/>
          </a:prstGeom>
          <a:noFill/>
          <a:ln w="9525">
            <a:noFill/>
            <a:round/>
            <a:headEnd/>
            <a:tailEnd/>
          </a:ln>
          <a:effectLst/>
        </p:spPr>
        <p:txBody>
          <a:bodyPr lIns="90000" tIns="46800" rIns="90000" bIns="46800">
            <a:spAutoFit/>
          </a:bodyPr>
          <a:lstStyle/>
          <a:p>
            <a:pPr>
              <a:spcBef>
                <a:spcPts val="875"/>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latin typeface="Arial" charset="0"/>
                <a:ea typeface="ＭＳ Ｐゴシック" pitchFamily="32" charset="0"/>
                <a:cs typeface="ＭＳ Ｐゴシック" pitchFamily="32" charset="0"/>
              </a:rPr>
              <a:t>Реклама алкогольной продукции</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9463" name="Rectangle 9"/>
          <p:cNvSpPr>
            <a:spLocks noChangeArrowheads="1"/>
          </p:cNvSpPr>
          <p:nvPr/>
        </p:nvSpPr>
        <p:spPr bwMode="auto">
          <a:xfrm>
            <a:off x="2268538" y="1844675"/>
            <a:ext cx="6046787" cy="2865438"/>
          </a:xfrm>
          <a:prstGeom prst="rect">
            <a:avLst/>
          </a:prstGeom>
          <a:noFill/>
          <a:ln w="9525">
            <a:noFill/>
            <a:round/>
            <a:headEnd/>
            <a:tailEnd/>
          </a:ln>
        </p:spPr>
        <p:txBody>
          <a:bodyPr lIns="90000" tIns="46800" rIns="90000" bIns="46800" anchor="ctr">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1200" i="1">
                <a:solidFill>
                  <a:srgbClr val="0000FF"/>
                </a:solidFill>
              </a:rPr>
              <a:t>Распространение на оборотной стороне счетов-извещений (квитанций), направляемых гражданам на оплату электрической энергии, информации рекламного характера, в которой сообщается о том, что с 01.01.2011г. полисы обязательного медицинского страхования подлежат обмену на бессрочные общероссийского образца. При этом, в данной рекламе отсутствует часть существенной информации о том, что полисы ОМС, выданные лицам, застрахованным по обязательному медицинскому страхованию до дня вступления в силу ФЗ «Об обязательном медицинском страховании в Российской Федерации», т.е. до 01.01.2011г., являются действующими до замены их на полисы ОМС единого образца. Отсутствие указанной информации вводит в заблуждение потребителей рекламы, поскольку создает ложное впечатление о необходимости замены полисов ОМС в ЗАО «Страховая группа «Спасские ворота - М» филиал «Удмуртский» с 01.01.2011г., независимо от выданных ранее полисов другими страховыми медицинскими организациями</a:t>
            </a:r>
            <a:endParaRPr lang="ru-RU" sz="1200">
              <a:solidFill>
                <a:srgbClr val="0000FF"/>
              </a:solidFill>
            </a:endParaRPr>
          </a:p>
        </p:txBody>
      </p:sp>
      <p:pic>
        <p:nvPicPr>
          <p:cNvPr id="19464" name="Picture 10"/>
          <p:cNvPicPr>
            <a:picLocks noChangeAspect="1" noChangeArrowheads="1"/>
          </p:cNvPicPr>
          <p:nvPr/>
        </p:nvPicPr>
        <p:blipFill>
          <a:blip r:embed="rId3" cstate="print"/>
          <a:srcRect/>
          <a:stretch>
            <a:fillRect/>
          </a:stretch>
        </p:blipFill>
        <p:spPr bwMode="auto">
          <a:xfrm>
            <a:off x="468313" y="2205038"/>
            <a:ext cx="1727200" cy="1871662"/>
          </a:xfrm>
          <a:prstGeom prst="rect">
            <a:avLst/>
          </a:prstGeom>
          <a:noFill/>
          <a:ln w="9525">
            <a:noFill/>
            <a:miter lim="800000"/>
            <a:headEnd/>
            <a:tailEnd/>
          </a:ln>
        </p:spPr>
      </p:pic>
      <p:pic>
        <p:nvPicPr>
          <p:cNvPr id="19465" name="Picture 12"/>
          <p:cNvPicPr>
            <a:picLocks noChangeAspect="1" noChangeArrowheads="1"/>
          </p:cNvPicPr>
          <p:nvPr/>
        </p:nvPicPr>
        <p:blipFill>
          <a:blip r:embed="rId4" cstate="print"/>
          <a:srcRect/>
          <a:stretch>
            <a:fillRect/>
          </a:stretch>
        </p:blipFill>
        <p:spPr bwMode="auto">
          <a:xfrm>
            <a:off x="684213" y="5229225"/>
            <a:ext cx="1428750" cy="1368425"/>
          </a:xfrm>
          <a:prstGeom prst="rect">
            <a:avLst/>
          </a:prstGeom>
          <a:noFill/>
          <a:ln w="9525">
            <a:noFill/>
            <a:miter lim="800000"/>
            <a:headEnd/>
            <a:tailEnd/>
          </a:ln>
        </p:spPr>
      </p:pic>
      <p:sp>
        <p:nvSpPr>
          <p:cNvPr id="13"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15</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827088" y="1989138"/>
          <a:ext cx="7560841" cy="3740341"/>
        </p:xfrm>
        <a:graphic>
          <a:graphicData uri="http://schemas.openxmlformats.org/drawingml/2006/table">
            <a:tbl>
              <a:tblPr firstRow="1" bandRow="1">
                <a:tableStyleId>{5940675A-B579-460E-94D1-54222C63F5DA}</a:tableStyleId>
              </a:tblPr>
              <a:tblGrid>
                <a:gridCol w="3980038"/>
                <a:gridCol w="1193601"/>
                <a:gridCol w="1193601"/>
                <a:gridCol w="1193601"/>
              </a:tblGrid>
              <a:tr h="370840">
                <a:tc>
                  <a:txBody>
                    <a:bodyPr/>
                    <a:lstStyle/>
                    <a:p>
                      <a:pPr algn="ctr">
                        <a:lnSpc>
                          <a:spcPct val="115000"/>
                        </a:lnSpc>
                        <a:spcAft>
                          <a:spcPts val="0"/>
                        </a:spcAft>
                      </a:pPr>
                      <a:endParaRPr lang="ru-RU" sz="14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b="1" i="1" dirty="0" smtClean="0">
                          <a:solidFill>
                            <a:schemeClr val="accent2"/>
                          </a:solidFill>
                          <a:latin typeface="Arial" pitchFamily="34" charset="0"/>
                          <a:cs typeface="Arial" pitchFamily="34" charset="0"/>
                        </a:rPr>
                        <a:t>2009г.</a:t>
                      </a:r>
                      <a:endParaRPr lang="ru-RU" sz="1200" b="1"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b="1" i="1" dirty="0" smtClean="0">
                          <a:solidFill>
                            <a:schemeClr val="accent2"/>
                          </a:solidFill>
                          <a:latin typeface="Arial" pitchFamily="34" charset="0"/>
                          <a:cs typeface="Arial" pitchFamily="34" charset="0"/>
                        </a:rPr>
                        <a:t>2010г.</a:t>
                      </a:r>
                      <a:endParaRPr lang="ru-RU" sz="1200" b="1"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b="1" i="1" dirty="0" smtClean="0">
                          <a:solidFill>
                            <a:schemeClr val="accent2"/>
                          </a:solidFill>
                          <a:latin typeface="Arial" pitchFamily="34" charset="0"/>
                          <a:cs typeface="Arial" pitchFamily="34" charset="0"/>
                        </a:rPr>
                        <a:t>2011г.</a:t>
                      </a:r>
                      <a:endParaRPr lang="ru-RU" sz="1200" b="1"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Плановых проверок</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5</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4</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4</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Внеплановых проверок</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127</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135</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150</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Поступило жалоб</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194</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156</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209</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Рассмотрено жалоб</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130</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105</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129</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a:solidFill>
                            <a:schemeClr val="accent2"/>
                          </a:solidFill>
                          <a:latin typeface="Arial" pitchFamily="34" charset="0"/>
                          <a:cs typeface="Arial" pitchFamily="34" charset="0"/>
                        </a:rPr>
                        <a:t>Признано обоснованными жалоб</a:t>
                      </a:r>
                      <a:endParaRPr lang="ru-RU" sz="1200" i="1">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68</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46</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58</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a:solidFill>
                            <a:schemeClr val="accent2"/>
                          </a:solidFill>
                          <a:latin typeface="Arial" pitchFamily="34" charset="0"/>
                          <a:cs typeface="Arial" pitchFamily="34" charset="0"/>
                        </a:rPr>
                        <a:t>Дела об административных правонарушениях</a:t>
                      </a:r>
                      <a:endParaRPr lang="ru-RU" sz="1200" i="1">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290</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285</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216</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a:solidFill>
                            <a:schemeClr val="accent2"/>
                          </a:solidFill>
                          <a:latin typeface="Arial" pitchFamily="34" charset="0"/>
                          <a:cs typeface="Arial" pitchFamily="34" charset="0"/>
                        </a:rPr>
                        <a:t>Наложено штрафов на сумму (млн.руб.)</a:t>
                      </a:r>
                      <a:endParaRPr lang="ru-RU" sz="1200" i="1">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smtClean="0">
                          <a:solidFill>
                            <a:schemeClr val="accent2"/>
                          </a:solidFill>
                          <a:latin typeface="Arial" pitchFamily="34" charset="0"/>
                          <a:cs typeface="Arial" pitchFamily="34" charset="0"/>
                        </a:rPr>
                        <a:t>3,9</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2,4</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2,2</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a:solidFill>
                            <a:schemeClr val="accent2"/>
                          </a:solidFill>
                          <a:latin typeface="Arial" pitchFamily="34" charset="0"/>
                          <a:cs typeface="Arial" pitchFamily="34" charset="0"/>
                        </a:rPr>
                        <a:t>Сумма уплаченных штрафов (млн.руб.)</a:t>
                      </a:r>
                      <a:endParaRPr lang="ru-RU" sz="1200" i="1">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1,9</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1,5</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1,5</a:t>
                      </a:r>
                      <a:endParaRPr lang="ru-RU" sz="1200" i="1" dirty="0">
                        <a:solidFill>
                          <a:schemeClr val="accent2"/>
                        </a:solidFill>
                        <a:latin typeface="Arial" pitchFamily="34" charset="0"/>
                        <a:ea typeface="Calibri"/>
                        <a:cs typeface="Arial" pitchFamily="34" charset="0"/>
                      </a:endParaRPr>
                    </a:p>
                  </a:txBody>
                  <a:tcPr marL="68580" marR="68580" marT="0" marB="0" anchor="ctr"/>
                </a:tc>
              </a:tr>
              <a:tr h="370840">
                <a:tc>
                  <a:txBody>
                    <a:bodyPr/>
                    <a:lstStyle/>
                    <a:p>
                      <a:pPr algn="ctr">
                        <a:lnSpc>
                          <a:spcPct val="115000"/>
                        </a:lnSpc>
                        <a:spcAft>
                          <a:spcPts val="0"/>
                        </a:spcAft>
                      </a:pPr>
                      <a:r>
                        <a:rPr lang="ru-RU" sz="1200" i="1">
                          <a:solidFill>
                            <a:schemeClr val="accent2"/>
                          </a:solidFill>
                          <a:latin typeface="Arial" pitchFamily="34" charset="0"/>
                          <a:cs typeface="Arial" pitchFamily="34" charset="0"/>
                        </a:rPr>
                        <a:t>Включено лиц в Реестр недобросовестных поставщиков</a:t>
                      </a:r>
                      <a:endParaRPr lang="ru-RU" sz="1200" i="1">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14</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48</a:t>
                      </a:r>
                      <a:endParaRPr lang="ru-RU" sz="1200" i="1" dirty="0">
                        <a:solidFill>
                          <a:schemeClr val="accent2"/>
                        </a:solidFill>
                        <a:latin typeface="Arial" pitchFamily="34" charset="0"/>
                        <a:ea typeface="Calibri"/>
                        <a:cs typeface="Arial" pitchFamily="34" charset="0"/>
                      </a:endParaRPr>
                    </a:p>
                  </a:txBody>
                  <a:tcPr marL="68580" marR="68580" marT="0" marB="0" anchor="ctr"/>
                </a:tc>
                <a:tc>
                  <a:txBody>
                    <a:bodyPr/>
                    <a:lstStyle/>
                    <a:p>
                      <a:pPr algn="ctr">
                        <a:lnSpc>
                          <a:spcPct val="115000"/>
                        </a:lnSpc>
                        <a:spcAft>
                          <a:spcPts val="0"/>
                        </a:spcAft>
                      </a:pPr>
                      <a:r>
                        <a:rPr lang="ru-RU" sz="1200" i="1" dirty="0">
                          <a:solidFill>
                            <a:schemeClr val="accent2"/>
                          </a:solidFill>
                          <a:latin typeface="Arial" pitchFamily="34" charset="0"/>
                          <a:cs typeface="Arial" pitchFamily="34" charset="0"/>
                        </a:rPr>
                        <a:t>22</a:t>
                      </a:r>
                      <a:endParaRPr lang="ru-RU" sz="1200" i="1" dirty="0">
                        <a:solidFill>
                          <a:schemeClr val="accent2"/>
                        </a:solidFill>
                        <a:latin typeface="Arial" pitchFamily="34" charset="0"/>
                        <a:ea typeface="Calibri"/>
                        <a:cs typeface="Arial" pitchFamily="34" charset="0"/>
                      </a:endParaRPr>
                    </a:p>
                  </a:txBody>
                  <a:tcPr marL="68580" marR="68580" marT="0" marB="0" anchor="ctr"/>
                </a:tc>
              </a:tr>
            </a:tbl>
          </a:graphicData>
        </a:graphic>
      </p:graphicFrame>
      <p:sp>
        <p:nvSpPr>
          <p:cNvPr id="20539" name="Text Box 1"/>
          <p:cNvSpPr txBox="1">
            <a:spLocks noChangeArrowheads="1"/>
          </p:cNvSpPr>
          <p:nvPr/>
        </p:nvSpPr>
        <p:spPr bwMode="auto">
          <a:xfrm>
            <a:off x="457200" y="31273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dirty="0">
                <a:solidFill>
                  <a:srgbClr val="FF0000"/>
                </a:solidFill>
              </a:rPr>
              <a:t>Контроль в сфере </a:t>
            </a:r>
            <a:r>
              <a:rPr lang="ru-RU" sz="2000" b="1" i="1" dirty="0" smtClean="0">
                <a:solidFill>
                  <a:srgbClr val="FF0000"/>
                </a:solidFill>
              </a:rPr>
              <a:t>размещения заказов</a:t>
            </a:r>
            <a:endParaRPr lang="ru-RU" sz="2000" b="1" i="1" dirty="0">
              <a:solidFill>
                <a:srgbClr val="FF0000"/>
              </a:solidFill>
            </a:endParaRPr>
          </a:p>
        </p:txBody>
      </p:sp>
      <p:sp>
        <p:nvSpPr>
          <p:cNvPr id="6"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16</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ＭＳ Ｐゴシック" pitchFamily="32" charset="0"/>
                <a:cs typeface="ＭＳ Ｐゴシック" pitchFamily="32" charset="0"/>
              </a:rPr>
              <a:t>Штрафы</a:t>
            </a:r>
          </a:p>
        </p:txBody>
      </p:sp>
      <p:graphicFrame>
        <p:nvGraphicFramePr>
          <p:cNvPr id="5" name="Диаграмма 3"/>
          <p:cNvGraphicFramePr>
            <a:graphicFrameLocks/>
          </p:cNvGraphicFramePr>
          <p:nvPr/>
        </p:nvGraphicFramePr>
        <p:xfrm>
          <a:off x="352425" y="1340768"/>
          <a:ext cx="6875463" cy="4709195"/>
        </p:xfrm>
        <a:graphic>
          <a:graphicData uri="http://schemas.openxmlformats.org/drawingml/2006/chart">
            <c:chart xmlns:c="http://schemas.openxmlformats.org/drawingml/2006/chart" xmlns:r="http://schemas.openxmlformats.org/officeDocument/2006/relationships" r:id="rId2"/>
          </a:graphicData>
        </a:graphic>
      </p:graphicFrame>
      <p:sp>
        <p:nvSpPr>
          <p:cNvPr id="21508" name="TextBox 1"/>
          <p:cNvSpPr txBox="1">
            <a:spLocks noChangeArrowheads="1"/>
          </p:cNvSpPr>
          <p:nvPr/>
        </p:nvSpPr>
        <p:spPr bwMode="auto">
          <a:xfrm>
            <a:off x="3707904" y="1988840"/>
            <a:ext cx="936625" cy="288925"/>
          </a:xfrm>
          <a:prstGeom prst="rect">
            <a:avLst/>
          </a:prstGeom>
          <a:noFill/>
          <a:ln w="9525">
            <a:noFill/>
            <a:miter lim="800000"/>
            <a:headEnd/>
            <a:tailEnd/>
          </a:ln>
        </p:spPr>
        <p:txBody>
          <a:bodyPr/>
          <a:lstStyle/>
          <a:p>
            <a:pPr algn="ctr"/>
            <a:r>
              <a:rPr lang="ru-RU" sz="1600" dirty="0">
                <a:solidFill>
                  <a:srgbClr val="FF0000"/>
                </a:solidFill>
                <a:cs typeface="Arial" pitchFamily="34" charset="0"/>
              </a:rPr>
              <a:t>399</a:t>
            </a:r>
          </a:p>
        </p:txBody>
      </p:sp>
      <p:sp>
        <p:nvSpPr>
          <p:cNvPr id="8"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17</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1"/>
          <p:cNvSpPr txBox="1">
            <a:spLocks noChangeArrowheads="1"/>
          </p:cNvSpPr>
          <p:nvPr/>
        </p:nvSpPr>
        <p:spPr bwMode="auto">
          <a:xfrm>
            <a:off x="457200" y="31273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Отмененные судом постановления</a:t>
            </a:r>
          </a:p>
        </p:txBody>
      </p:sp>
      <p:graphicFrame>
        <p:nvGraphicFramePr>
          <p:cNvPr id="10" name="Таблица 9"/>
          <p:cNvGraphicFramePr>
            <a:graphicFrameLocks noGrp="1"/>
          </p:cNvGraphicFramePr>
          <p:nvPr/>
        </p:nvGraphicFramePr>
        <p:xfrm>
          <a:off x="468313" y="1484313"/>
          <a:ext cx="5472609" cy="2224692"/>
        </p:xfrm>
        <a:graphic>
          <a:graphicData uri="http://schemas.openxmlformats.org/drawingml/2006/table">
            <a:tbl>
              <a:tblPr firstRow="1" bandRow="1">
                <a:tableStyleId>{F5AB1C69-6EDB-4FF4-983F-18BD219EF322}</a:tableStyleId>
              </a:tblPr>
              <a:tblGrid>
                <a:gridCol w="2995533"/>
                <a:gridCol w="864096"/>
                <a:gridCol w="806490"/>
                <a:gridCol w="806490"/>
              </a:tblGrid>
              <a:tr h="370782">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82">
                <a:tc>
                  <a:txBody>
                    <a:bodyPr/>
                    <a:lstStyle/>
                    <a:p>
                      <a:pPr algn="ctr"/>
                      <a:r>
                        <a:rPr lang="ru-RU" sz="1200" i="1" kern="1200" baseline="0" dirty="0" smtClean="0">
                          <a:solidFill>
                            <a:schemeClr val="accent2"/>
                          </a:solidFill>
                          <a:latin typeface="Arial" pitchFamily="34" charset="0"/>
                          <a:ea typeface="+mn-ea"/>
                          <a:cs typeface="Arial" pitchFamily="34" charset="0"/>
                        </a:rPr>
                        <a:t>Выдано постановлений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302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313</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399</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82">
                <a:tc>
                  <a:txBody>
                    <a:bodyPr/>
                    <a:lstStyle/>
                    <a:p>
                      <a:pPr algn="ctr"/>
                      <a:r>
                        <a:rPr lang="ru-RU" sz="1200" i="1" kern="1200" baseline="0" dirty="0" smtClean="0">
                          <a:solidFill>
                            <a:schemeClr val="accent2"/>
                          </a:solidFill>
                          <a:latin typeface="Arial" pitchFamily="34" charset="0"/>
                          <a:ea typeface="+mn-ea"/>
                          <a:cs typeface="Arial" pitchFamily="34" charset="0"/>
                        </a:rPr>
                        <a:t>Обжаловано постановлений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122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142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130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82">
                <a:tc>
                  <a:txBody>
                    <a:bodyPr/>
                    <a:lstStyle/>
                    <a:p>
                      <a:pPr algn="ctr"/>
                      <a:r>
                        <a:rPr lang="ru-RU" sz="1200" i="1" kern="1200" baseline="0" dirty="0" smtClean="0">
                          <a:solidFill>
                            <a:schemeClr val="accent2"/>
                          </a:solidFill>
                          <a:latin typeface="Arial" pitchFamily="34" charset="0"/>
                          <a:ea typeface="+mn-ea"/>
                          <a:cs typeface="Arial" pitchFamily="34" charset="0"/>
                        </a:rPr>
                        <a:t>Отменено постановлений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86</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82">
                <a:tc>
                  <a:txBody>
                    <a:bodyPr/>
                    <a:lstStyle/>
                    <a:p>
                      <a:pPr algn="ctr"/>
                      <a:r>
                        <a:rPr lang="ru-RU" sz="1200" i="1" kern="1200" baseline="0" dirty="0" smtClean="0">
                          <a:solidFill>
                            <a:schemeClr val="accent2"/>
                          </a:solidFill>
                          <a:latin typeface="Arial" pitchFamily="34" charset="0"/>
                          <a:ea typeface="+mn-ea"/>
                          <a:cs typeface="Arial" pitchFamily="34" charset="0"/>
                        </a:rPr>
                        <a:t>Доля обжалованных в числе выданных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40,4 %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45,4 %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32,6 %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i="1" dirty="0" smtClean="0">
                          <a:solidFill>
                            <a:schemeClr val="accent2"/>
                          </a:solidFill>
                          <a:latin typeface="Arial" pitchFamily="34" charset="0"/>
                          <a:cs typeface="Arial" pitchFamily="34" charset="0"/>
                        </a:rPr>
                        <a:t>Доля отмененных в числе выданных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28,5 %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6,7 %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7,8 %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Диаграмма 10"/>
          <p:cNvGraphicFramePr>
            <a:graphicFrameLocks/>
          </p:cNvGraphicFramePr>
          <p:nvPr/>
        </p:nvGraphicFramePr>
        <p:xfrm>
          <a:off x="3470275" y="4056063"/>
          <a:ext cx="2157413" cy="23717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6"/>
          <p:cNvGraphicFramePr>
            <a:graphicFrameLocks/>
          </p:cNvGraphicFramePr>
          <p:nvPr/>
        </p:nvGraphicFramePr>
        <p:xfrm>
          <a:off x="6423025" y="4056063"/>
          <a:ext cx="2155825" cy="23717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Диаграмма 7"/>
          <p:cNvGraphicFramePr>
            <a:graphicFrameLocks/>
          </p:cNvGraphicFramePr>
          <p:nvPr/>
        </p:nvGraphicFramePr>
        <p:xfrm>
          <a:off x="735013" y="4056063"/>
          <a:ext cx="2155825" cy="2371725"/>
        </p:xfrm>
        <a:graphic>
          <a:graphicData uri="http://schemas.openxmlformats.org/drawingml/2006/chart">
            <c:chart xmlns:c="http://schemas.openxmlformats.org/drawingml/2006/chart" xmlns:r="http://schemas.openxmlformats.org/officeDocument/2006/relationships" r:id="rId4"/>
          </a:graphicData>
        </a:graphic>
      </p:graphicFrame>
      <p:sp>
        <p:nvSpPr>
          <p:cNvPr id="25643" name="Прямоугольник 18"/>
          <p:cNvSpPr>
            <a:spLocks noChangeArrowheads="1"/>
          </p:cNvSpPr>
          <p:nvPr/>
        </p:nvSpPr>
        <p:spPr bwMode="auto">
          <a:xfrm>
            <a:off x="2776538" y="6305550"/>
            <a:ext cx="287337"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25644" name="TextBox 19"/>
          <p:cNvSpPr txBox="1">
            <a:spLocks noChangeArrowheads="1"/>
          </p:cNvSpPr>
          <p:nvPr/>
        </p:nvSpPr>
        <p:spPr bwMode="auto">
          <a:xfrm>
            <a:off x="3059113" y="6237288"/>
            <a:ext cx="3098800" cy="369887"/>
          </a:xfrm>
          <a:prstGeom prst="rect">
            <a:avLst/>
          </a:prstGeom>
          <a:noFill/>
          <a:ln w="9525">
            <a:noFill/>
            <a:miter lim="800000"/>
            <a:headEnd/>
            <a:tailEnd/>
          </a:ln>
        </p:spPr>
        <p:txBody>
          <a:bodyPr wrap="none">
            <a:spAutoFit/>
          </a:bodyPr>
          <a:lstStyle/>
          <a:p>
            <a:r>
              <a:rPr lang="ru-RU" sz="1800">
                <a:solidFill>
                  <a:schemeClr val="tx1"/>
                </a:solidFill>
              </a:rPr>
              <a:t>- отменено постановлений</a:t>
            </a:r>
          </a:p>
        </p:txBody>
      </p:sp>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18</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mn-ea"/>
                <a:cs typeface="+mn-cs"/>
              </a:rPr>
              <a:t>Штрафы</a:t>
            </a:r>
          </a:p>
        </p:txBody>
      </p:sp>
      <p:graphicFrame>
        <p:nvGraphicFramePr>
          <p:cNvPr id="5" name="Диаграмма 3"/>
          <p:cNvGraphicFramePr>
            <a:graphicFrameLocks/>
          </p:cNvGraphicFramePr>
          <p:nvPr/>
        </p:nvGraphicFramePr>
        <p:xfrm>
          <a:off x="446088" y="1176338"/>
          <a:ext cx="7040562" cy="5022850"/>
        </p:xfrm>
        <a:graphic>
          <a:graphicData uri="http://schemas.openxmlformats.org/drawingml/2006/chart">
            <c:chart xmlns:c="http://schemas.openxmlformats.org/drawingml/2006/chart" xmlns:r="http://schemas.openxmlformats.org/officeDocument/2006/relationships" r:id="rId2"/>
          </a:graphicData>
        </a:graphic>
      </p:graphicFrame>
      <p:sp>
        <p:nvSpPr>
          <p:cNvPr id="22532" name="TextBox 1"/>
          <p:cNvSpPr txBox="1">
            <a:spLocks noChangeArrowheads="1"/>
          </p:cNvSpPr>
          <p:nvPr/>
        </p:nvSpPr>
        <p:spPr bwMode="auto">
          <a:xfrm>
            <a:off x="3779912" y="1700808"/>
            <a:ext cx="1008063" cy="288925"/>
          </a:xfrm>
          <a:prstGeom prst="rect">
            <a:avLst/>
          </a:prstGeom>
          <a:noFill/>
          <a:ln w="9525">
            <a:noFill/>
            <a:miter lim="800000"/>
            <a:headEnd/>
            <a:tailEnd/>
          </a:ln>
        </p:spPr>
        <p:txBody>
          <a:bodyPr/>
          <a:lstStyle/>
          <a:p>
            <a:pPr algn="ctr"/>
            <a:r>
              <a:rPr lang="ru-RU" sz="1600" dirty="0">
                <a:solidFill>
                  <a:srgbClr val="FF0000"/>
                </a:solidFill>
                <a:cs typeface="Arial" pitchFamily="34" charset="0"/>
              </a:rPr>
              <a:t>128</a:t>
            </a:r>
          </a:p>
        </p:txBody>
      </p:sp>
      <p:sp>
        <p:nvSpPr>
          <p:cNvPr id="8"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19</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457200" y="260350"/>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smtClean="0">
                <a:solidFill>
                  <a:srgbClr val="FF0000"/>
                </a:solidFill>
                <a:effectLst>
                  <a:outerShdw blurRad="38100" dist="38100" dir="2700000" algn="tl">
                    <a:srgbClr val="C0C0C0"/>
                  </a:outerShdw>
                </a:effectLst>
                <a:latin typeface="Arial" charset="0"/>
              </a:rPr>
              <a:t>Возбуждено дел о нарушении</a:t>
            </a: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smtClean="0">
                <a:solidFill>
                  <a:srgbClr val="FF0000"/>
                </a:solidFill>
                <a:effectLst>
                  <a:outerShdw blurRad="38100" dist="38100" dir="2700000" algn="tl">
                    <a:srgbClr val="C0C0C0"/>
                  </a:outerShdw>
                </a:effectLst>
                <a:latin typeface="Arial" charset="0"/>
              </a:rPr>
              <a:t>антимонопольного законодательства</a:t>
            </a:r>
            <a:endParaRPr lang="ru-RU" sz="2000" b="1" i="1" dirty="0">
              <a:solidFill>
                <a:srgbClr val="FF0000"/>
              </a:solidFill>
              <a:effectLst>
                <a:outerShdw blurRad="38100" dist="38100" dir="2700000" algn="tl">
                  <a:srgbClr val="C0C0C0"/>
                </a:outerShdw>
              </a:effectLst>
              <a:latin typeface="Arial" charset="0"/>
            </a:endParaRPr>
          </a:p>
        </p:txBody>
      </p:sp>
      <p:graphicFrame>
        <p:nvGraphicFramePr>
          <p:cNvPr id="10" name="Таблица 9"/>
          <p:cNvGraphicFramePr>
            <a:graphicFrameLocks noGrp="1"/>
          </p:cNvGraphicFramePr>
          <p:nvPr/>
        </p:nvGraphicFramePr>
        <p:xfrm>
          <a:off x="468313" y="1739900"/>
          <a:ext cx="5472609" cy="1112520"/>
        </p:xfrm>
        <a:graphic>
          <a:graphicData uri="http://schemas.openxmlformats.org/drawingml/2006/table">
            <a:tbl>
              <a:tblPr firstRow="1" bandRow="1">
                <a:tableStyleId>{F5AB1C69-6EDB-4FF4-983F-18BD219EF322}</a:tableStyleId>
              </a:tblPr>
              <a:tblGrid>
                <a:gridCol w="2995533"/>
                <a:gridCol w="864096"/>
                <a:gridCol w="806490"/>
                <a:gridCol w="806490"/>
              </a:tblGrid>
              <a:tr h="370840">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baseline="0" dirty="0" smtClean="0">
                          <a:solidFill>
                            <a:srgbClr val="33339A"/>
                          </a:solidFill>
                          <a:latin typeface="Arial" pitchFamily="34" charset="0"/>
                          <a:cs typeface="Arial" pitchFamily="34" charset="0"/>
                        </a:rPr>
                        <a:t>Возбуждено дел всего:</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160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140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baseline="0" dirty="0" smtClean="0">
                          <a:solidFill>
                            <a:srgbClr val="33339A"/>
                          </a:solidFill>
                          <a:latin typeface="Arial" pitchFamily="34" charset="0"/>
                          <a:cs typeface="Arial" pitchFamily="34" charset="0"/>
                        </a:rPr>
                        <a:t>по инициативе управления:</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107</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77</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106</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Диаграмма 10"/>
          <p:cNvGraphicFramePr>
            <a:graphicFrameLocks/>
          </p:cNvGraphicFramePr>
          <p:nvPr/>
        </p:nvGraphicFramePr>
        <p:xfrm>
          <a:off x="3494088" y="3467100"/>
          <a:ext cx="2155825" cy="23717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6"/>
          <p:cNvGraphicFramePr>
            <a:graphicFrameLocks/>
          </p:cNvGraphicFramePr>
          <p:nvPr/>
        </p:nvGraphicFramePr>
        <p:xfrm>
          <a:off x="6338888" y="3467100"/>
          <a:ext cx="2155825" cy="23717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Диаграмма 7"/>
          <p:cNvGraphicFramePr>
            <a:graphicFrameLocks/>
          </p:cNvGraphicFramePr>
          <p:nvPr/>
        </p:nvGraphicFramePr>
        <p:xfrm>
          <a:off x="649288" y="3467100"/>
          <a:ext cx="2155825" cy="2371725"/>
        </p:xfrm>
        <a:graphic>
          <a:graphicData uri="http://schemas.openxmlformats.org/drawingml/2006/chart">
            <c:chart xmlns:c="http://schemas.openxmlformats.org/drawingml/2006/chart" xmlns:r="http://schemas.openxmlformats.org/officeDocument/2006/relationships" r:id="rId5"/>
          </a:graphicData>
        </a:graphic>
      </p:graphicFrame>
      <p:sp>
        <p:nvSpPr>
          <p:cNvPr id="11" name="Прямоугольник 11"/>
          <p:cNvSpPr>
            <a:spLocks noChangeArrowheads="1"/>
          </p:cNvSpPr>
          <p:nvPr/>
        </p:nvSpPr>
        <p:spPr bwMode="auto">
          <a:xfrm>
            <a:off x="2443163" y="6359525"/>
            <a:ext cx="288925"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12" name="TextBox 12"/>
          <p:cNvSpPr txBox="1">
            <a:spLocks noChangeArrowheads="1"/>
          </p:cNvSpPr>
          <p:nvPr/>
        </p:nvSpPr>
        <p:spPr bwMode="auto">
          <a:xfrm>
            <a:off x="2711450" y="6300788"/>
            <a:ext cx="5100371" cy="369332"/>
          </a:xfrm>
          <a:prstGeom prst="rect">
            <a:avLst/>
          </a:prstGeom>
          <a:noFill/>
          <a:ln w="9525">
            <a:noFill/>
            <a:miter lim="800000"/>
            <a:headEnd/>
            <a:tailEnd/>
          </a:ln>
        </p:spPr>
        <p:txBody>
          <a:bodyPr wrap="none">
            <a:spAutoFit/>
          </a:bodyPr>
          <a:lstStyle/>
          <a:p>
            <a:r>
              <a:rPr lang="ru-RU" sz="1800" dirty="0">
                <a:solidFill>
                  <a:schemeClr val="tx1"/>
                </a:solidFill>
              </a:rPr>
              <a:t>- % </a:t>
            </a:r>
            <a:r>
              <a:rPr lang="ru-RU" sz="1800" dirty="0" smtClean="0">
                <a:solidFill>
                  <a:schemeClr val="tx1"/>
                </a:solidFill>
              </a:rPr>
              <a:t>возбужденных по инициативе управления</a:t>
            </a:r>
            <a:endParaRPr lang="ru-RU" sz="1800" dirty="0">
              <a:solidFill>
                <a:schemeClr val="tx1"/>
              </a:solidFill>
            </a:endParaRPr>
          </a:p>
        </p:txBody>
      </p:sp>
      <p:sp>
        <p:nvSpPr>
          <p:cNvPr id="14" name="Номер слайда 13"/>
          <p:cNvSpPr>
            <a:spLocks noGrp="1"/>
          </p:cNvSpPr>
          <p:nvPr>
            <p:ph type="sldNum" idx="11"/>
          </p:nvPr>
        </p:nvSpPr>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2</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mn-ea"/>
                <a:cs typeface="+mn-cs"/>
              </a:rPr>
              <a:t>Сумма уплаченных штрафов </a:t>
            </a:r>
            <a:r>
              <a:rPr lang="ru-RU" sz="2000" b="1" i="1" dirty="0" smtClean="0">
                <a:solidFill>
                  <a:srgbClr val="FF0000"/>
                </a:solidFill>
                <a:effectLst>
                  <a:outerShdw blurRad="38100" dist="38100" dir="2700000" algn="tl">
                    <a:srgbClr val="C0C0C0"/>
                  </a:outerShdw>
                </a:effectLst>
                <a:latin typeface="Arial" charset="0"/>
                <a:ea typeface="+mn-ea"/>
                <a:cs typeface="+mn-cs"/>
              </a:rPr>
              <a:t>(млн. </a:t>
            </a:r>
            <a:r>
              <a:rPr lang="ru-RU" sz="2000" b="1" i="1" dirty="0">
                <a:solidFill>
                  <a:srgbClr val="FF0000"/>
                </a:solidFill>
                <a:effectLst>
                  <a:outerShdw blurRad="38100" dist="38100" dir="2700000" algn="tl">
                    <a:srgbClr val="C0C0C0"/>
                  </a:outerShdw>
                </a:effectLst>
                <a:latin typeface="Arial" charset="0"/>
                <a:ea typeface="+mn-ea"/>
                <a:cs typeface="+mn-cs"/>
              </a:rPr>
              <a:t>руб.)</a:t>
            </a:r>
          </a:p>
        </p:txBody>
      </p:sp>
      <p:sp>
        <p:nvSpPr>
          <p:cNvPr id="7"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20</a:t>
            </a:fld>
            <a:endParaRPr lang="en-US" sz="1400" dirty="0">
              <a:solidFill>
                <a:schemeClr val="tx1"/>
              </a:solidFill>
              <a:latin typeface="Arial" pitchFamily="34" charset="0"/>
              <a:cs typeface="Arial" pitchFamily="34" charset="0"/>
            </a:endParaRPr>
          </a:p>
        </p:txBody>
      </p:sp>
      <p:graphicFrame>
        <p:nvGraphicFramePr>
          <p:cNvPr id="8" name="Диаграмма 3"/>
          <p:cNvGraphicFramePr>
            <a:graphicFrameLocks/>
          </p:cNvGraphicFramePr>
          <p:nvPr/>
        </p:nvGraphicFramePr>
        <p:xfrm>
          <a:off x="446088" y="1700808"/>
          <a:ext cx="7582296" cy="44983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1584325" y="2241550"/>
            <a:ext cx="4645025"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800" b="1" i="1">
                <a:solidFill>
                  <a:srgbClr val="FF0000"/>
                </a:solidFill>
              </a:rPr>
              <a:t>Спасибо за внимание!!!</a:t>
            </a:r>
          </a:p>
        </p:txBody>
      </p:sp>
      <p:pic>
        <p:nvPicPr>
          <p:cNvPr id="26628" name="Picture 6"/>
          <p:cNvPicPr>
            <a:picLocks noChangeAspect="1" noChangeArrowheads="1"/>
          </p:cNvPicPr>
          <p:nvPr/>
        </p:nvPicPr>
        <p:blipFill>
          <a:blip r:embed="rId3" cstate="print"/>
          <a:srcRect/>
          <a:stretch>
            <a:fillRect/>
          </a:stretch>
        </p:blipFill>
        <p:spPr bwMode="auto">
          <a:xfrm>
            <a:off x="3317875" y="4711700"/>
            <a:ext cx="349250" cy="360363"/>
          </a:xfrm>
          <a:prstGeom prst="rect">
            <a:avLst/>
          </a:prstGeom>
          <a:noFill/>
          <a:ln w="9525">
            <a:noFill/>
            <a:round/>
            <a:headEnd/>
            <a:tailEnd/>
          </a:ln>
        </p:spPr>
      </p:pic>
      <p:sp>
        <p:nvSpPr>
          <p:cNvPr id="26629" name="Text Box 7"/>
          <p:cNvSpPr txBox="1">
            <a:spLocks noChangeArrowheads="1"/>
          </p:cNvSpPr>
          <p:nvPr/>
        </p:nvSpPr>
        <p:spPr bwMode="auto">
          <a:xfrm>
            <a:off x="3779838" y="4652963"/>
            <a:ext cx="2370137" cy="455612"/>
          </a:xfrm>
          <a:prstGeom prst="rect">
            <a:avLst/>
          </a:prstGeom>
          <a:noFill/>
          <a:ln w="9525">
            <a:noFill/>
            <a:round/>
            <a:headEnd/>
            <a:tailEnd/>
          </a:ln>
        </p:spPr>
        <p:txBody>
          <a:bodyPr wrap="none" lIns="90000" tIns="45000" rIns="90000" bIns="45000"/>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solidFill>
                  <a:srgbClr val="000080"/>
                </a:solidFill>
              </a:rPr>
              <a:t>http://</a:t>
            </a:r>
            <a:r>
              <a:rPr lang="en-US">
                <a:solidFill>
                  <a:srgbClr val="000080"/>
                </a:solidFill>
              </a:rPr>
              <a:t>udmurtia.</a:t>
            </a:r>
            <a:r>
              <a:rPr lang="ru-RU">
                <a:solidFill>
                  <a:srgbClr val="000080"/>
                </a:solidFill>
              </a:rPr>
              <a:t>fas.</a:t>
            </a:r>
            <a:r>
              <a:rPr lang="en-US">
                <a:solidFill>
                  <a:srgbClr val="000080"/>
                </a:solidFill>
              </a:rPr>
              <a:t>gov</a:t>
            </a:r>
            <a:r>
              <a:rPr lang="ru-RU">
                <a:solidFill>
                  <a:srgbClr val="000080"/>
                </a:solidFill>
              </a:rPr>
              <a:t>.ru</a:t>
            </a:r>
          </a:p>
        </p:txBody>
      </p:sp>
      <p:pic>
        <p:nvPicPr>
          <p:cNvPr id="26630" name="Picture 8"/>
          <p:cNvPicPr>
            <a:picLocks noChangeAspect="1" noChangeArrowheads="1"/>
          </p:cNvPicPr>
          <p:nvPr/>
        </p:nvPicPr>
        <p:blipFill>
          <a:blip r:embed="rId4" cstate="print"/>
          <a:srcRect/>
          <a:stretch>
            <a:fillRect/>
          </a:stretch>
        </p:blipFill>
        <p:spPr bwMode="auto">
          <a:xfrm>
            <a:off x="3270250" y="5145088"/>
            <a:ext cx="468313" cy="431800"/>
          </a:xfrm>
          <a:prstGeom prst="rect">
            <a:avLst/>
          </a:prstGeom>
          <a:noFill/>
          <a:ln w="9525">
            <a:noFill/>
            <a:round/>
            <a:headEnd/>
            <a:tailEnd/>
          </a:ln>
        </p:spPr>
      </p:pic>
      <p:sp>
        <p:nvSpPr>
          <p:cNvPr id="26631" name="Text Box 9"/>
          <p:cNvSpPr txBox="1">
            <a:spLocks noChangeArrowheads="1"/>
          </p:cNvSpPr>
          <p:nvPr/>
        </p:nvSpPr>
        <p:spPr bwMode="auto">
          <a:xfrm>
            <a:off x="3743325" y="5121275"/>
            <a:ext cx="2422525" cy="455613"/>
          </a:xfrm>
          <a:prstGeom prst="rect">
            <a:avLst/>
          </a:prstGeom>
          <a:noFill/>
          <a:ln w="9525">
            <a:noFill/>
            <a:round/>
            <a:headEnd/>
            <a:tailEnd/>
          </a:ln>
        </p:spPr>
        <p:txBody>
          <a:bodyPr wrap="none" lIns="90000" tIns="45000" rIns="90000" bIns="45000"/>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solidFill>
                  <a:srgbClr val="000080"/>
                </a:solidFill>
              </a:rPr>
              <a:t>to</a:t>
            </a:r>
            <a:r>
              <a:rPr lang="en-US">
                <a:solidFill>
                  <a:srgbClr val="000080"/>
                </a:solidFill>
              </a:rPr>
              <a:t>18</a:t>
            </a:r>
            <a:r>
              <a:rPr lang="ru-RU">
                <a:solidFill>
                  <a:srgbClr val="000080"/>
                </a:solidFill>
              </a:rPr>
              <a:t>@fas.gov.ru</a:t>
            </a:r>
          </a:p>
        </p:txBody>
      </p:sp>
      <p:sp>
        <p:nvSpPr>
          <p:cNvPr id="26632" name="Text Box 10"/>
          <p:cNvSpPr txBox="1">
            <a:spLocks noChangeArrowheads="1"/>
          </p:cNvSpPr>
          <p:nvPr/>
        </p:nvSpPr>
        <p:spPr bwMode="auto">
          <a:xfrm>
            <a:off x="612775" y="4151313"/>
            <a:ext cx="5975350" cy="457200"/>
          </a:xfrm>
          <a:prstGeom prst="rect">
            <a:avLst/>
          </a:prstGeom>
          <a:noFill/>
          <a:ln w="9525">
            <a:noFill/>
            <a:round/>
            <a:headEnd/>
            <a:tailEnd/>
          </a:ln>
        </p:spPr>
        <p:txBody>
          <a:bodyPr lIns="90000" tIns="45000" rIns="90000" bIns="45000"/>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solidFill>
                  <a:srgbClr val="000080"/>
                </a:solidFill>
              </a:rPr>
              <a:t>426009, г. Ижевск, ул. Ухтомского, д.24</a:t>
            </a:r>
          </a:p>
        </p:txBody>
      </p:sp>
      <p:sp>
        <p:nvSpPr>
          <p:cNvPr id="26633" name="Text Box 11"/>
          <p:cNvSpPr txBox="1">
            <a:spLocks noChangeArrowheads="1"/>
          </p:cNvSpPr>
          <p:nvPr/>
        </p:nvSpPr>
        <p:spPr bwMode="auto">
          <a:xfrm>
            <a:off x="2909888" y="5611813"/>
            <a:ext cx="3240087" cy="457200"/>
          </a:xfrm>
          <a:prstGeom prst="rect">
            <a:avLst/>
          </a:prstGeom>
          <a:noFill/>
          <a:ln w="9525">
            <a:noFill/>
            <a:round/>
            <a:headEnd/>
            <a:tailEnd/>
          </a:ln>
        </p:spPr>
        <p:txBody>
          <a:bodyPr lIns="90000" tIns="45000" rIns="90000" bIns="45000"/>
          <a:lstStyle/>
          <a:p>
            <a:pPr algn="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a:solidFill>
                  <a:srgbClr val="000080"/>
                </a:solidFill>
              </a:rPr>
              <a:t>+7 (</a:t>
            </a:r>
            <a:r>
              <a:rPr lang="en-US" sz="2000">
                <a:solidFill>
                  <a:srgbClr val="000080"/>
                </a:solidFill>
              </a:rPr>
              <a:t>3412</a:t>
            </a:r>
            <a:r>
              <a:rPr lang="ru-RU" sz="2000">
                <a:solidFill>
                  <a:srgbClr val="000080"/>
                </a:solidFill>
              </a:rPr>
              <a:t>) </a:t>
            </a:r>
            <a:r>
              <a:rPr lang="en-US" sz="2000">
                <a:solidFill>
                  <a:srgbClr val="000080"/>
                </a:solidFill>
              </a:rPr>
              <a:t>57-22-50</a:t>
            </a:r>
            <a:endParaRPr lang="ru-RU" sz="2000">
              <a:solidFill>
                <a:srgbClr val="000080"/>
              </a:solidFill>
            </a:endParaRPr>
          </a:p>
        </p:txBody>
      </p:sp>
      <p:pic>
        <p:nvPicPr>
          <p:cNvPr id="26634" name="Picture 12"/>
          <p:cNvPicPr>
            <a:picLocks noChangeAspect="1" noChangeArrowheads="1"/>
          </p:cNvPicPr>
          <p:nvPr/>
        </p:nvPicPr>
        <p:blipFill>
          <a:blip r:embed="rId5" cstate="print"/>
          <a:srcRect/>
          <a:stretch>
            <a:fillRect/>
          </a:stretch>
        </p:blipFill>
        <p:spPr bwMode="auto">
          <a:xfrm>
            <a:off x="3233738" y="5503863"/>
            <a:ext cx="539750" cy="539750"/>
          </a:xfrm>
          <a:prstGeom prst="rect">
            <a:avLst/>
          </a:prstGeom>
          <a:noFill/>
          <a:ln w="9525">
            <a:noFill/>
            <a:round/>
            <a:headEnd/>
            <a:tailEnd/>
          </a:ln>
        </p:spPr>
      </p:pic>
      <p:sp>
        <p:nvSpPr>
          <p:cNvPr id="26635" name="Text Box 13"/>
          <p:cNvSpPr txBox="1">
            <a:spLocks noChangeArrowheads="1"/>
          </p:cNvSpPr>
          <p:nvPr/>
        </p:nvSpPr>
        <p:spPr bwMode="auto">
          <a:xfrm>
            <a:off x="482600" y="382588"/>
            <a:ext cx="5456238" cy="517525"/>
          </a:xfrm>
          <a:prstGeom prst="rect">
            <a:avLst/>
          </a:prstGeom>
          <a:noFill/>
          <a:ln w="9525">
            <a:noFill/>
            <a:round/>
            <a:headEnd/>
            <a:tailEnd/>
          </a:ln>
        </p:spPr>
        <p:txBody>
          <a:bodyPr lIns="90000" tIns="45000" rIns="90000" bIns="45000"/>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800">
                <a:solidFill>
                  <a:srgbClr val="000080"/>
                </a:solidFill>
              </a:rPr>
              <a:t>Удмуртское УФАС России</a:t>
            </a:r>
          </a:p>
        </p:txBody>
      </p:sp>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21</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360363" y="3109913"/>
            <a:ext cx="3455987" cy="463550"/>
          </a:xfrm>
          <a:prstGeom prst="rect">
            <a:avLst/>
          </a:prstGeom>
          <a:noFill/>
          <a:ln w="9525">
            <a:noFill/>
            <a:round/>
            <a:headEnd/>
            <a:tailEnd/>
          </a:ln>
          <a:effectLst/>
        </p:spPr>
        <p:txBody>
          <a:bodyPr lIns="90000" tIns="46800" rIns="90000" bIns="46800">
            <a:spAutoFit/>
          </a:bodyPr>
          <a:lstStyle/>
          <a:p>
            <a:pPr algn="ct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200" i="1" dirty="0">
                <a:solidFill>
                  <a:srgbClr val="0000CC"/>
                </a:solidFill>
                <a:effectLst>
                  <a:outerShdw blurRad="38100" dist="38100" dir="2700000" algn="tl">
                    <a:srgbClr val="C0C0C0"/>
                  </a:outerShdw>
                </a:effectLst>
                <a:latin typeface="Arial" charset="0"/>
                <a:ea typeface="+mn-ea"/>
                <a:cs typeface="+mn-cs"/>
              </a:rPr>
              <a:t>Количество возбужденных дел по статьям 10, 11 Закона о защите конкуренции</a:t>
            </a:r>
          </a:p>
        </p:txBody>
      </p:sp>
      <p:sp>
        <p:nvSpPr>
          <p:cNvPr id="7173" name="Text Box 5"/>
          <p:cNvSpPr txBox="1">
            <a:spLocks noChangeArrowheads="1"/>
          </p:cNvSpPr>
          <p:nvPr/>
        </p:nvSpPr>
        <p:spPr bwMode="auto">
          <a:xfrm>
            <a:off x="395288" y="5876925"/>
            <a:ext cx="3455987" cy="649288"/>
          </a:xfrm>
          <a:prstGeom prst="rect">
            <a:avLst/>
          </a:prstGeom>
          <a:noFill/>
          <a:ln w="9525">
            <a:noFill/>
            <a:round/>
            <a:headEnd/>
            <a:tailEnd/>
          </a:ln>
          <a:effectLst/>
        </p:spPr>
        <p:txBody>
          <a:bodyPr lIns="90000" tIns="46800" rIns="90000" bIns="46800">
            <a:spAutoFit/>
          </a:bodyPr>
          <a:lstStyle/>
          <a:p>
            <a:pPr algn="ct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200" i="1">
                <a:solidFill>
                  <a:srgbClr val="0000CC"/>
                </a:solidFill>
                <a:effectLst>
                  <a:outerShdw blurRad="38100" dist="38100" dir="2700000" algn="tl">
                    <a:srgbClr val="C0C0C0"/>
                  </a:outerShdw>
                </a:effectLst>
                <a:latin typeface="Arial" charset="0"/>
                <a:ea typeface="+mn-ea"/>
                <a:cs typeface="+mn-cs"/>
              </a:rPr>
              <a:t>Количество возбужденных дел по статье 14 Закона о защите конкуренции (недобросовестная конкуренция)</a:t>
            </a:r>
          </a:p>
        </p:txBody>
      </p:sp>
      <p:sp>
        <p:nvSpPr>
          <p:cNvPr id="7174" name="Text Box 6"/>
          <p:cNvSpPr txBox="1">
            <a:spLocks noChangeArrowheads="1"/>
          </p:cNvSpPr>
          <p:nvPr/>
        </p:nvSpPr>
        <p:spPr bwMode="auto">
          <a:xfrm>
            <a:off x="4680198" y="4482976"/>
            <a:ext cx="3455988" cy="649288"/>
          </a:xfrm>
          <a:prstGeom prst="rect">
            <a:avLst/>
          </a:prstGeom>
          <a:noFill/>
          <a:ln w="9525">
            <a:noFill/>
            <a:round/>
            <a:headEnd/>
            <a:tailEnd/>
          </a:ln>
          <a:effectLst/>
        </p:spPr>
        <p:txBody>
          <a:bodyPr lIns="90000" tIns="46800" rIns="90000" bIns="46800">
            <a:spAutoFit/>
          </a:bodyPr>
          <a:lstStyle/>
          <a:p>
            <a:pPr algn="ctr">
              <a:spcBef>
                <a:spcPts val="750"/>
              </a:spcBef>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200" i="1" dirty="0">
                <a:solidFill>
                  <a:srgbClr val="0000CC"/>
                </a:solidFill>
                <a:effectLst>
                  <a:outerShdw blurRad="38100" dist="38100" dir="2700000" algn="tl">
                    <a:srgbClr val="C0C0C0"/>
                  </a:outerShdw>
                </a:effectLst>
                <a:latin typeface="Arial" charset="0"/>
                <a:ea typeface="+mn-ea"/>
                <a:cs typeface="+mn-cs"/>
              </a:rPr>
              <a:t>Количество возбужденных дел по статьям 15, 16, 17, 17.1, 18, 19-21 Закона о защите конкуренции (органы власти)</a:t>
            </a:r>
          </a:p>
        </p:txBody>
      </p:sp>
      <p:sp>
        <p:nvSpPr>
          <p:cNvPr id="12"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smtClean="0">
                <a:solidFill>
                  <a:srgbClr val="FF0000"/>
                </a:solidFill>
                <a:latin typeface="Arial" charset="0"/>
                <a:ea typeface="+mn-ea"/>
                <a:cs typeface="+mn-cs"/>
              </a:rPr>
              <a:t>Квалификация дел о нарушении </a:t>
            </a:r>
            <a:endParaRPr lang="ru-RU" sz="2000" b="1" i="1" dirty="0">
              <a:solidFill>
                <a:srgbClr val="FF0000"/>
              </a:solidFill>
              <a:latin typeface="Arial" charset="0"/>
              <a:ea typeface="+mn-ea"/>
              <a:cs typeface="+mn-cs"/>
            </a:endParaRP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latin typeface="Arial" charset="0"/>
                <a:ea typeface="+mn-ea"/>
                <a:cs typeface="+mn-cs"/>
              </a:rPr>
              <a:t>          антимонопольного законодательства</a:t>
            </a:r>
          </a:p>
        </p:txBody>
      </p:sp>
      <p:graphicFrame>
        <p:nvGraphicFramePr>
          <p:cNvPr id="13" name="Диаграмма 12"/>
          <p:cNvGraphicFramePr/>
          <p:nvPr/>
        </p:nvGraphicFramePr>
        <p:xfrm>
          <a:off x="251520" y="1268760"/>
          <a:ext cx="3960440" cy="1800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Диаграмма 13"/>
          <p:cNvGraphicFramePr/>
          <p:nvPr/>
        </p:nvGraphicFramePr>
        <p:xfrm>
          <a:off x="4644008" y="2564904"/>
          <a:ext cx="4032448" cy="1800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Диаграмма 15"/>
          <p:cNvGraphicFramePr/>
          <p:nvPr/>
        </p:nvGraphicFramePr>
        <p:xfrm>
          <a:off x="251520" y="4005064"/>
          <a:ext cx="4032448" cy="1800200"/>
        </p:xfrm>
        <a:graphic>
          <a:graphicData uri="http://schemas.openxmlformats.org/drawingml/2006/chart">
            <c:chart xmlns:c="http://schemas.openxmlformats.org/drawingml/2006/chart" xmlns:r="http://schemas.openxmlformats.org/officeDocument/2006/relationships" r:id="rId5"/>
          </a:graphicData>
        </a:graphic>
      </p:graphicFrame>
      <p:sp>
        <p:nvSpPr>
          <p:cNvPr id="11"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3</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457200" y="31273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Отмененные судом решения (ст. 10)</a:t>
            </a:r>
          </a:p>
        </p:txBody>
      </p:sp>
      <p:graphicFrame>
        <p:nvGraphicFramePr>
          <p:cNvPr id="10" name="Таблица 9"/>
          <p:cNvGraphicFramePr>
            <a:graphicFrameLocks noGrp="1"/>
          </p:cNvGraphicFramePr>
          <p:nvPr/>
        </p:nvGraphicFramePr>
        <p:xfrm>
          <a:off x="468313" y="1268413"/>
          <a:ext cx="5472609" cy="2113280"/>
        </p:xfrm>
        <a:graphic>
          <a:graphicData uri="http://schemas.openxmlformats.org/drawingml/2006/table">
            <a:tbl>
              <a:tblPr firstRow="1" bandRow="1">
                <a:tableStyleId>{F5AB1C69-6EDB-4FF4-983F-18BD219EF322}</a:tableStyleId>
              </a:tblPr>
              <a:tblGrid>
                <a:gridCol w="2995533"/>
                <a:gridCol w="864096"/>
                <a:gridCol w="806490"/>
                <a:gridCol w="806490"/>
              </a:tblGrid>
              <a:tr h="370840">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Принято решений о наличии нарушения</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29</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34</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Обжаловано решений (в т.ч. принятых ранее)</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24</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Отменено решений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5</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4</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 отмененных в количестве принятых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17,2 %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11,7 %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Диаграмма 10"/>
          <p:cNvGraphicFramePr>
            <a:graphicFrameLocks/>
          </p:cNvGraphicFramePr>
          <p:nvPr/>
        </p:nvGraphicFramePr>
        <p:xfrm>
          <a:off x="3565525" y="3827463"/>
          <a:ext cx="2157413" cy="23717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6"/>
          <p:cNvGraphicFramePr>
            <a:graphicFrameLocks/>
          </p:cNvGraphicFramePr>
          <p:nvPr/>
        </p:nvGraphicFramePr>
        <p:xfrm>
          <a:off x="6410325" y="3827463"/>
          <a:ext cx="2155825" cy="23717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Диаграмма 7"/>
          <p:cNvGraphicFramePr>
            <a:graphicFrameLocks/>
          </p:cNvGraphicFramePr>
          <p:nvPr/>
        </p:nvGraphicFramePr>
        <p:xfrm>
          <a:off x="722313" y="3827463"/>
          <a:ext cx="2155825" cy="2371725"/>
        </p:xfrm>
        <a:graphic>
          <a:graphicData uri="http://schemas.openxmlformats.org/drawingml/2006/chart">
            <c:chart xmlns:c="http://schemas.openxmlformats.org/drawingml/2006/chart" xmlns:r="http://schemas.openxmlformats.org/officeDocument/2006/relationships" r:id="rId4"/>
          </a:graphicData>
        </a:graphic>
      </p:graphicFrame>
      <p:sp>
        <p:nvSpPr>
          <p:cNvPr id="8230" name="Прямоугольник 11"/>
          <p:cNvSpPr>
            <a:spLocks noChangeArrowheads="1"/>
          </p:cNvSpPr>
          <p:nvPr/>
        </p:nvSpPr>
        <p:spPr bwMode="auto">
          <a:xfrm>
            <a:off x="2443163" y="6359525"/>
            <a:ext cx="288925"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8231" name="TextBox 12"/>
          <p:cNvSpPr txBox="1">
            <a:spLocks noChangeArrowheads="1"/>
          </p:cNvSpPr>
          <p:nvPr/>
        </p:nvSpPr>
        <p:spPr bwMode="auto">
          <a:xfrm>
            <a:off x="2711450" y="6300788"/>
            <a:ext cx="4452938" cy="368300"/>
          </a:xfrm>
          <a:prstGeom prst="rect">
            <a:avLst/>
          </a:prstGeom>
          <a:noFill/>
          <a:ln w="9525">
            <a:noFill/>
            <a:miter lim="800000"/>
            <a:headEnd/>
            <a:tailEnd/>
          </a:ln>
        </p:spPr>
        <p:txBody>
          <a:bodyPr wrap="none">
            <a:spAutoFit/>
          </a:bodyPr>
          <a:lstStyle/>
          <a:p>
            <a:r>
              <a:rPr lang="ru-RU" sz="1800" dirty="0">
                <a:solidFill>
                  <a:schemeClr val="tx1"/>
                </a:solidFill>
              </a:rPr>
              <a:t>- % отмененных в количестве принятых</a:t>
            </a:r>
          </a:p>
        </p:txBody>
      </p:sp>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4</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457200" y="31273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Отмененные судом решения (ст. 11)</a:t>
            </a:r>
          </a:p>
        </p:txBody>
      </p:sp>
      <p:graphicFrame>
        <p:nvGraphicFramePr>
          <p:cNvPr id="10" name="Таблица 9"/>
          <p:cNvGraphicFramePr>
            <a:graphicFrameLocks noGrp="1"/>
          </p:cNvGraphicFramePr>
          <p:nvPr/>
        </p:nvGraphicFramePr>
        <p:xfrm>
          <a:off x="468313" y="1268413"/>
          <a:ext cx="5472609" cy="2113280"/>
        </p:xfrm>
        <a:graphic>
          <a:graphicData uri="http://schemas.openxmlformats.org/drawingml/2006/table">
            <a:tbl>
              <a:tblPr firstRow="1" bandRow="1">
                <a:tableStyleId>{F5AB1C69-6EDB-4FF4-983F-18BD219EF322}</a:tableStyleId>
              </a:tblPr>
              <a:tblGrid>
                <a:gridCol w="2995533"/>
                <a:gridCol w="864096"/>
                <a:gridCol w="806490"/>
                <a:gridCol w="806490"/>
              </a:tblGrid>
              <a:tr h="370840">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Принято решений о наличии нарушения</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5</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Обжаловано решений (в т.ч. принятых ранее)</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5</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6</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8</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Отменено решений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 отмененных в количестве принятых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40%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14,2 %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Диаграмма 10"/>
          <p:cNvGraphicFramePr>
            <a:graphicFrameLocks/>
          </p:cNvGraphicFramePr>
          <p:nvPr/>
        </p:nvGraphicFramePr>
        <p:xfrm>
          <a:off x="3429000" y="3868738"/>
          <a:ext cx="2055813" cy="22701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6"/>
          <p:cNvGraphicFramePr>
            <a:graphicFrameLocks/>
          </p:cNvGraphicFramePr>
          <p:nvPr/>
        </p:nvGraphicFramePr>
        <p:xfrm>
          <a:off x="6461125" y="3878263"/>
          <a:ext cx="2054225" cy="22701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Диаграмма 7"/>
          <p:cNvGraphicFramePr>
            <a:graphicFrameLocks/>
          </p:cNvGraphicFramePr>
          <p:nvPr/>
        </p:nvGraphicFramePr>
        <p:xfrm>
          <a:off x="773113" y="3878263"/>
          <a:ext cx="2054225" cy="2270125"/>
        </p:xfrm>
        <a:graphic>
          <a:graphicData uri="http://schemas.openxmlformats.org/drawingml/2006/chart">
            <c:chart xmlns:c="http://schemas.openxmlformats.org/drawingml/2006/chart" xmlns:r="http://schemas.openxmlformats.org/officeDocument/2006/relationships" r:id="rId4"/>
          </a:graphicData>
        </a:graphic>
      </p:graphicFrame>
      <p:sp>
        <p:nvSpPr>
          <p:cNvPr id="9254" name="Прямоугольник 11"/>
          <p:cNvSpPr>
            <a:spLocks noChangeArrowheads="1"/>
          </p:cNvSpPr>
          <p:nvPr/>
        </p:nvSpPr>
        <p:spPr bwMode="auto">
          <a:xfrm>
            <a:off x="2443163" y="6359525"/>
            <a:ext cx="288925"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9255" name="TextBox 12"/>
          <p:cNvSpPr txBox="1">
            <a:spLocks noChangeArrowheads="1"/>
          </p:cNvSpPr>
          <p:nvPr/>
        </p:nvSpPr>
        <p:spPr bwMode="auto">
          <a:xfrm>
            <a:off x="2711450" y="6300788"/>
            <a:ext cx="4452938" cy="368300"/>
          </a:xfrm>
          <a:prstGeom prst="rect">
            <a:avLst/>
          </a:prstGeom>
          <a:noFill/>
          <a:ln w="9525">
            <a:noFill/>
            <a:miter lim="800000"/>
            <a:headEnd/>
            <a:tailEnd/>
          </a:ln>
        </p:spPr>
        <p:txBody>
          <a:bodyPr wrap="none">
            <a:spAutoFit/>
          </a:bodyPr>
          <a:lstStyle/>
          <a:p>
            <a:r>
              <a:rPr lang="ru-RU" sz="1800">
                <a:solidFill>
                  <a:schemeClr val="tx1"/>
                </a:solidFill>
              </a:rPr>
              <a:t>- % отмененных в количестве принятых</a:t>
            </a:r>
          </a:p>
        </p:txBody>
      </p:sp>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5</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457200" y="312738"/>
            <a:ext cx="8229600" cy="1143000"/>
          </a:xfrm>
          <a:prstGeom prst="rect">
            <a:avLst/>
          </a:prstGeom>
          <a:noFill/>
          <a:ln w="9525">
            <a:noFill/>
            <a:round/>
            <a:headEnd/>
            <a:tailEnd/>
          </a:ln>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Отмененные судом решения (ст. 14)</a:t>
            </a:r>
          </a:p>
        </p:txBody>
      </p:sp>
      <p:graphicFrame>
        <p:nvGraphicFramePr>
          <p:cNvPr id="10" name="Таблица 9"/>
          <p:cNvGraphicFramePr>
            <a:graphicFrameLocks noGrp="1"/>
          </p:cNvGraphicFramePr>
          <p:nvPr/>
        </p:nvGraphicFramePr>
        <p:xfrm>
          <a:off x="468313" y="1268413"/>
          <a:ext cx="5472609" cy="2113280"/>
        </p:xfrm>
        <a:graphic>
          <a:graphicData uri="http://schemas.openxmlformats.org/drawingml/2006/table">
            <a:tbl>
              <a:tblPr firstRow="1" bandRow="1">
                <a:tableStyleId>{F5AB1C69-6EDB-4FF4-983F-18BD219EF322}</a:tableStyleId>
              </a:tblPr>
              <a:tblGrid>
                <a:gridCol w="2995533"/>
                <a:gridCol w="864096"/>
                <a:gridCol w="806490"/>
                <a:gridCol w="806490"/>
              </a:tblGrid>
              <a:tr h="370840">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Принято решений о наличии нарушения</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5</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8</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Обжаловано решений (в т.ч. принятых ранее)</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3</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Отменено решений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 отмененных в количестве принятых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25 %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Диаграмма 10"/>
          <p:cNvGraphicFramePr>
            <a:graphicFrameLocks/>
          </p:cNvGraphicFramePr>
          <p:nvPr/>
        </p:nvGraphicFramePr>
        <p:xfrm>
          <a:off x="3565525" y="3827463"/>
          <a:ext cx="2157413" cy="23717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Диаграмма 6"/>
          <p:cNvGraphicFramePr>
            <a:graphicFrameLocks/>
          </p:cNvGraphicFramePr>
          <p:nvPr/>
        </p:nvGraphicFramePr>
        <p:xfrm>
          <a:off x="6410325" y="3827463"/>
          <a:ext cx="2155825" cy="23717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Диаграмма 7"/>
          <p:cNvGraphicFramePr>
            <a:graphicFrameLocks/>
          </p:cNvGraphicFramePr>
          <p:nvPr/>
        </p:nvGraphicFramePr>
        <p:xfrm>
          <a:off x="722313" y="3827463"/>
          <a:ext cx="2155825" cy="2371725"/>
        </p:xfrm>
        <a:graphic>
          <a:graphicData uri="http://schemas.openxmlformats.org/drawingml/2006/chart">
            <c:chart xmlns:c="http://schemas.openxmlformats.org/drawingml/2006/chart" xmlns:r="http://schemas.openxmlformats.org/officeDocument/2006/relationships" r:id="rId4"/>
          </a:graphicData>
        </a:graphic>
      </p:graphicFrame>
      <p:sp>
        <p:nvSpPr>
          <p:cNvPr id="10278" name="Прямоугольник 11"/>
          <p:cNvSpPr>
            <a:spLocks noChangeArrowheads="1"/>
          </p:cNvSpPr>
          <p:nvPr/>
        </p:nvSpPr>
        <p:spPr bwMode="auto">
          <a:xfrm>
            <a:off x="2443163" y="6359525"/>
            <a:ext cx="288925"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10279" name="TextBox 12"/>
          <p:cNvSpPr txBox="1">
            <a:spLocks noChangeArrowheads="1"/>
          </p:cNvSpPr>
          <p:nvPr/>
        </p:nvSpPr>
        <p:spPr bwMode="auto">
          <a:xfrm>
            <a:off x="2711450" y="6300788"/>
            <a:ext cx="4452938" cy="368300"/>
          </a:xfrm>
          <a:prstGeom prst="rect">
            <a:avLst/>
          </a:prstGeom>
          <a:noFill/>
          <a:ln w="9525">
            <a:noFill/>
            <a:miter lim="800000"/>
            <a:headEnd/>
            <a:tailEnd/>
          </a:ln>
        </p:spPr>
        <p:txBody>
          <a:bodyPr wrap="none">
            <a:spAutoFit/>
          </a:bodyPr>
          <a:lstStyle/>
          <a:p>
            <a:r>
              <a:rPr lang="ru-RU" sz="1800">
                <a:solidFill>
                  <a:schemeClr val="tx1"/>
                </a:solidFill>
              </a:rPr>
              <a:t>- % отмененных в количестве принятых</a:t>
            </a:r>
          </a:p>
        </p:txBody>
      </p:sp>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6</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395288" y="0"/>
            <a:ext cx="8229600" cy="1143000"/>
          </a:xfrm>
          <a:prstGeom prst="rect">
            <a:avLst/>
          </a:prstGeom>
          <a:noFill/>
          <a:ln w="9525">
            <a:noFill/>
            <a:round/>
            <a:headEnd/>
            <a:tailEnd/>
          </a:ln>
        </p:spPr>
        <p:txBody>
          <a:bodyPr lIns="90000" tIns="46800" rIns="90000" bIns="46800" anchor="ctr"/>
          <a:lstStyle/>
          <a:p>
            <a:pPr>
              <a:buSzPct val="100000"/>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000" b="1" i="1">
                <a:solidFill>
                  <a:srgbClr val="FF0000"/>
                </a:solidFill>
              </a:rPr>
              <a:t>Отмененные судом решения (органы власти)</a:t>
            </a:r>
          </a:p>
        </p:txBody>
      </p:sp>
      <p:graphicFrame>
        <p:nvGraphicFramePr>
          <p:cNvPr id="10" name="Таблица 9"/>
          <p:cNvGraphicFramePr>
            <a:graphicFrameLocks noGrp="1"/>
          </p:cNvGraphicFramePr>
          <p:nvPr/>
        </p:nvGraphicFramePr>
        <p:xfrm>
          <a:off x="468313" y="1268413"/>
          <a:ext cx="5472609" cy="2113280"/>
        </p:xfrm>
        <a:graphic>
          <a:graphicData uri="http://schemas.openxmlformats.org/drawingml/2006/table">
            <a:tbl>
              <a:tblPr firstRow="1" bandRow="1">
                <a:tableStyleId>{F5AB1C69-6EDB-4FF4-983F-18BD219EF322}</a:tableStyleId>
              </a:tblPr>
              <a:tblGrid>
                <a:gridCol w="2995533"/>
                <a:gridCol w="864096"/>
                <a:gridCol w="806490"/>
                <a:gridCol w="806490"/>
              </a:tblGrid>
              <a:tr h="370840">
                <a:tc>
                  <a:txBody>
                    <a:bodyPr/>
                    <a:lstStyle/>
                    <a:p>
                      <a:pPr algn="ct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2009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2010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2011 г.</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Принято решений о наличии нарушения</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74</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118</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Обжаловано решений (в т.ч. принятых ранее)</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18</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21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16</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Отменено решений</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1</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200" i="1" kern="1200" baseline="0" dirty="0" smtClean="0">
                          <a:solidFill>
                            <a:schemeClr val="accent2"/>
                          </a:solidFill>
                          <a:latin typeface="Arial" pitchFamily="34" charset="0"/>
                          <a:ea typeface="+mn-ea"/>
                          <a:cs typeface="Arial" pitchFamily="34" charset="0"/>
                        </a:rPr>
                        <a:t>% отмененных в количестве принятых</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i="1" dirty="0" smtClean="0">
                          <a:solidFill>
                            <a:schemeClr val="accent2"/>
                          </a:solidFill>
                          <a:latin typeface="Arial" pitchFamily="34" charset="0"/>
                          <a:cs typeface="Arial" pitchFamily="34" charset="0"/>
                        </a:rPr>
                        <a:t>0,85 %</a:t>
                      </a:r>
                      <a:endParaRPr lang="ru-RU" sz="1200" i="1" dirty="0">
                        <a:solidFill>
                          <a:schemeClr val="accent2"/>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Диаграмма 6"/>
          <p:cNvGraphicFramePr>
            <a:graphicFrameLocks/>
          </p:cNvGraphicFramePr>
          <p:nvPr/>
        </p:nvGraphicFramePr>
        <p:xfrm>
          <a:off x="6410325" y="3859213"/>
          <a:ext cx="2155825" cy="23717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Диаграмма 7"/>
          <p:cNvGraphicFramePr>
            <a:graphicFrameLocks/>
          </p:cNvGraphicFramePr>
          <p:nvPr/>
        </p:nvGraphicFramePr>
        <p:xfrm>
          <a:off x="722313" y="3859213"/>
          <a:ext cx="2155825" cy="2371725"/>
        </p:xfrm>
        <a:graphic>
          <a:graphicData uri="http://schemas.openxmlformats.org/drawingml/2006/chart">
            <c:chart xmlns:c="http://schemas.openxmlformats.org/drawingml/2006/chart" xmlns:r="http://schemas.openxmlformats.org/officeDocument/2006/relationships" r:id="rId4"/>
          </a:graphicData>
        </a:graphic>
      </p:graphicFrame>
      <p:sp>
        <p:nvSpPr>
          <p:cNvPr id="11301" name="Прямоугольник 11"/>
          <p:cNvSpPr>
            <a:spLocks noChangeArrowheads="1"/>
          </p:cNvSpPr>
          <p:nvPr/>
        </p:nvSpPr>
        <p:spPr bwMode="auto">
          <a:xfrm>
            <a:off x="2443163" y="6369050"/>
            <a:ext cx="288925" cy="288925"/>
          </a:xfrm>
          <a:prstGeom prst="rect">
            <a:avLst/>
          </a:prstGeom>
          <a:solidFill>
            <a:schemeClr val="accent1"/>
          </a:solidFill>
          <a:ln w="9525" algn="ctr">
            <a:noFill/>
            <a:round/>
            <a:headEnd/>
            <a:tailEnd/>
          </a:ln>
        </p:spPr>
        <p:txBody>
          <a:bodyPr/>
          <a:lstStyle/>
          <a:p>
            <a:pPr>
              <a:buClr>
                <a:srgbClr val="000000"/>
              </a:buClr>
              <a:buSzPct val="100000"/>
              <a:buFont typeface="Times New Roman" pitchFamily="18" charset="0"/>
              <a:buNone/>
            </a:pPr>
            <a:endParaRPr lang="ru-RU"/>
          </a:p>
        </p:txBody>
      </p:sp>
      <p:sp>
        <p:nvSpPr>
          <p:cNvPr id="11302" name="TextBox 12"/>
          <p:cNvSpPr txBox="1">
            <a:spLocks noChangeArrowheads="1"/>
          </p:cNvSpPr>
          <p:nvPr/>
        </p:nvSpPr>
        <p:spPr bwMode="auto">
          <a:xfrm>
            <a:off x="2711450" y="6300788"/>
            <a:ext cx="4452938" cy="368300"/>
          </a:xfrm>
          <a:prstGeom prst="rect">
            <a:avLst/>
          </a:prstGeom>
          <a:noFill/>
          <a:ln w="9525">
            <a:noFill/>
            <a:miter lim="800000"/>
            <a:headEnd/>
            <a:tailEnd/>
          </a:ln>
        </p:spPr>
        <p:txBody>
          <a:bodyPr wrap="none">
            <a:spAutoFit/>
          </a:bodyPr>
          <a:lstStyle/>
          <a:p>
            <a:r>
              <a:rPr lang="ru-RU" sz="1800">
                <a:solidFill>
                  <a:schemeClr val="tx1"/>
                </a:solidFill>
              </a:rPr>
              <a:t>- % отмененных в количестве принятых</a:t>
            </a:r>
          </a:p>
        </p:txBody>
      </p:sp>
      <p:graphicFrame>
        <p:nvGraphicFramePr>
          <p:cNvPr id="12" name="Object 39"/>
          <p:cNvGraphicFramePr>
            <a:graphicFrameLocks/>
          </p:cNvGraphicFramePr>
          <p:nvPr/>
        </p:nvGraphicFramePr>
        <p:xfrm>
          <a:off x="3736975" y="3859213"/>
          <a:ext cx="2155825" cy="2371725"/>
        </p:xfrm>
        <a:graphic>
          <a:graphicData uri="http://schemas.openxmlformats.org/drawingml/2006/chart">
            <c:chart xmlns:c="http://schemas.openxmlformats.org/drawingml/2006/chart" xmlns:r="http://schemas.openxmlformats.org/officeDocument/2006/relationships" r:id="rId5"/>
          </a:graphicData>
        </a:graphic>
      </p:graphicFrame>
      <p:sp>
        <p:nvSpPr>
          <p:cNvPr id="15"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7</a:t>
            </a:fld>
            <a:endParaRPr lang="en-US" sz="14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ＭＳ Ｐゴシック" pitchFamily="32" charset="0"/>
                <a:cs typeface="ＭＳ Ｐゴシック" pitchFamily="32" charset="0"/>
              </a:rPr>
              <a:t>Антимонопольный контроль</a:t>
            </a:r>
          </a:p>
        </p:txBody>
      </p:sp>
      <p:sp>
        <p:nvSpPr>
          <p:cNvPr id="8196" name="Text Box 4"/>
          <p:cNvSpPr txBox="1">
            <a:spLocks noChangeArrowheads="1"/>
          </p:cNvSpPr>
          <p:nvPr/>
        </p:nvSpPr>
        <p:spPr bwMode="auto">
          <a:xfrm>
            <a:off x="684213" y="1484313"/>
            <a:ext cx="5815012" cy="525462"/>
          </a:xfrm>
          <a:prstGeom prst="rect">
            <a:avLst/>
          </a:prstGeom>
          <a:noFill/>
          <a:ln w="9525">
            <a:noFill/>
            <a:round/>
            <a:headEnd/>
            <a:tailEnd/>
          </a:ln>
          <a:effectLst/>
        </p:spPr>
        <p:txBody>
          <a:bodyPr lIns="90000" tIns="46800" rIns="90000" bIns="46800">
            <a:spAutoFit/>
          </a:bodyP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a:t>
            </a:r>
            <a:r>
              <a:rPr lang="ru-RU" sz="1400" b="1" dirty="0">
                <a:solidFill>
                  <a:srgbClr val="0000FF"/>
                </a:solidFill>
                <a:latin typeface="Arial" charset="0"/>
                <a:ea typeface="ＭＳ Ｐゴシック" pitchFamily="32" charset="0"/>
                <a:cs typeface="ＭＳ Ｐゴシック" pitchFamily="32" charset="0"/>
              </a:rPr>
              <a:t>Предоставление заведомо ложных сведений</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    </a:t>
            </a:r>
          </a:p>
        </p:txBody>
      </p:sp>
      <p:sp>
        <p:nvSpPr>
          <p:cNvPr id="8197" name="Rectangle 5"/>
          <p:cNvSpPr>
            <a:spLocks noChangeArrowheads="1"/>
          </p:cNvSpPr>
          <p:nvPr/>
        </p:nvSpPr>
        <p:spPr bwMode="auto">
          <a:xfrm>
            <a:off x="2051050" y="1916113"/>
            <a:ext cx="5759450" cy="1387475"/>
          </a:xfrm>
          <a:prstGeom prst="rect">
            <a:avLst/>
          </a:prstGeom>
          <a:noFill/>
          <a:ln w="9525">
            <a:noFill/>
            <a:round/>
            <a:headEnd/>
            <a:tailEnd/>
          </a:ln>
          <a:effectLst/>
        </p:spPr>
        <p:txBody>
          <a:bodyPr lIns="90000" tIns="46800" rIns="90000" bIns="46800" anchor="ctr">
            <a:spAutoFit/>
          </a:bodyPr>
          <a:lstStyle/>
          <a:p>
            <a:pPr algn="just">
              <a:defRPr/>
            </a:pPr>
            <a:r>
              <a:rPr lang="ru-RU" sz="1200" dirty="0">
                <a:solidFill>
                  <a:srgbClr val="0000FF"/>
                </a:solidFill>
                <a:latin typeface="Arial" charset="0"/>
                <a:ea typeface="ＭＳ Ｐゴシック" pitchFamily="32" charset="0"/>
                <a:cs typeface="ＭＳ Ｐゴシック" pitchFamily="32" charset="0"/>
              </a:rPr>
              <a:t>СОАО «ВСК» предоставило недостоверные, заниженные предложения суммы страховых премий при участии в запросе ценовых предложений на предмет оказания услуг по ОСАГО для нужд ОАО «Глазов-молоко». Такие действия позволили СОАО «ВСК» получить преимущества, поскольку предложенная им сумма страховых премий оказалась значительно ниже, чем суммы, предложенные иными участниками указанного запроса</a:t>
            </a:r>
          </a:p>
          <a:p>
            <a:pPr algn="just">
              <a:defRPr/>
            </a:pPr>
            <a:r>
              <a:rPr lang="ru-RU" sz="1200" dirty="0">
                <a:solidFill>
                  <a:srgbClr val="0000FF"/>
                </a:solidFill>
                <a:latin typeface="Arial" charset="0"/>
                <a:ea typeface="ＭＳ Ｐゴシック" pitchFamily="32" charset="0"/>
                <a:cs typeface="ＭＳ Ｐゴシック" pitchFamily="32" charset="0"/>
              </a:rPr>
              <a:t>Штраф: 100 000 руб.</a:t>
            </a:r>
            <a:endParaRPr lang="ru-RU" sz="1200" i="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8" name="Прямоугольник 7"/>
          <p:cNvSpPr/>
          <p:nvPr/>
        </p:nvSpPr>
        <p:spPr>
          <a:xfrm>
            <a:off x="755650" y="3644900"/>
            <a:ext cx="6264275" cy="523875"/>
          </a:xfrm>
          <a:prstGeom prst="rect">
            <a:avLst/>
          </a:prstGeom>
        </p:spPr>
        <p:txBody>
          <a:bodyPr>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a:t>
            </a:r>
            <a:r>
              <a:rPr lang="ru-RU" sz="1400" b="1" dirty="0">
                <a:solidFill>
                  <a:srgbClr val="0000FF"/>
                </a:solidFill>
                <a:latin typeface="Arial" charset="0"/>
                <a:ea typeface="ＭＳ Ｐゴシック" pitchFamily="32" charset="0"/>
                <a:cs typeface="ＭＳ Ｐゴシック" pitchFamily="32" charset="0"/>
              </a:rPr>
              <a:t>Недобросовестная конкуренция при осуществлении </a:t>
            </a:r>
          </a:p>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1400" b="1" dirty="0">
                <a:solidFill>
                  <a:srgbClr val="0000FF"/>
                </a:solidFill>
                <a:latin typeface="Arial" charset="0"/>
                <a:ea typeface="ＭＳ Ｐゴシック" pitchFamily="32" charset="0"/>
                <a:cs typeface="ＭＳ Ｐゴシック" pitchFamily="32" charset="0"/>
              </a:rPr>
              <a:t>регулярной перевозки пассажиров</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2294" name="Прямоугольник 8"/>
          <p:cNvSpPr>
            <a:spLocks noChangeArrowheads="1"/>
          </p:cNvSpPr>
          <p:nvPr/>
        </p:nvSpPr>
        <p:spPr bwMode="auto">
          <a:xfrm>
            <a:off x="2051050" y="4292600"/>
            <a:ext cx="5834063" cy="1385888"/>
          </a:xfrm>
          <a:prstGeom prst="rect">
            <a:avLst/>
          </a:prstGeom>
          <a:noFill/>
          <a:ln w="9525">
            <a:noFill/>
            <a:miter lim="800000"/>
            <a:headEnd/>
            <a:tailEnd/>
          </a:ln>
        </p:spPr>
        <p:txBody>
          <a:bodyPr>
            <a:spAutoFit/>
          </a:bodyPr>
          <a:lstStyle/>
          <a:p>
            <a:pPr algn="just"/>
            <a:r>
              <a:rPr lang="ru-RU" sz="1200">
                <a:solidFill>
                  <a:srgbClr val="0000FF"/>
                </a:solidFill>
              </a:rPr>
              <a:t>Осуществление Индивидуальным предпринимателем в нарушение ч.1 ст.14 ФЗ «О защите конкуренции» деятельности по перевозке пассажиров без заключения соответствующего договора об организации регулярных перевозок автомобильным пассажирским транспортом по пригородным и междугородным маршрутам межмуниципального сообщения в Удмуртской Республике, с отсутствием утвержденных паспорта маршрута «Юськи-Ижевск (к. Аэрофлота)» и графиков движения</a:t>
            </a:r>
          </a:p>
        </p:txBody>
      </p:sp>
      <p:pic>
        <p:nvPicPr>
          <p:cNvPr id="12295" name="Picture 8"/>
          <p:cNvPicPr>
            <a:picLocks noChangeAspect="1" noChangeArrowheads="1"/>
          </p:cNvPicPr>
          <p:nvPr/>
        </p:nvPicPr>
        <p:blipFill>
          <a:blip r:embed="rId3" cstate="print"/>
          <a:srcRect/>
          <a:stretch>
            <a:fillRect/>
          </a:stretch>
        </p:blipFill>
        <p:spPr bwMode="auto">
          <a:xfrm>
            <a:off x="179388" y="2060575"/>
            <a:ext cx="1789112" cy="1152525"/>
          </a:xfrm>
          <a:prstGeom prst="rect">
            <a:avLst/>
          </a:prstGeom>
          <a:noFill/>
          <a:ln w="9525">
            <a:noFill/>
            <a:miter lim="800000"/>
            <a:headEnd/>
            <a:tailEnd/>
          </a:ln>
        </p:spPr>
      </p:pic>
      <p:pic>
        <p:nvPicPr>
          <p:cNvPr id="12296" name="Picture 9"/>
          <p:cNvPicPr>
            <a:picLocks noChangeAspect="1" noChangeArrowheads="1"/>
          </p:cNvPicPr>
          <p:nvPr/>
        </p:nvPicPr>
        <p:blipFill>
          <a:blip r:embed="rId4" cstate="print"/>
          <a:srcRect/>
          <a:stretch>
            <a:fillRect/>
          </a:stretch>
        </p:blipFill>
        <p:spPr bwMode="auto">
          <a:xfrm>
            <a:off x="179388" y="4437063"/>
            <a:ext cx="1800225" cy="1223962"/>
          </a:xfrm>
          <a:prstGeom prst="rect">
            <a:avLst/>
          </a:prstGeom>
          <a:noFill/>
          <a:ln w="9525">
            <a:noFill/>
            <a:miter lim="800000"/>
            <a:headEnd/>
            <a:tailEnd/>
          </a:ln>
        </p:spPr>
      </p:pic>
      <p:sp>
        <p:nvSpPr>
          <p:cNvPr id="11"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8</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457200" y="90488"/>
            <a:ext cx="8229600" cy="1143000"/>
          </a:xfrm>
          <a:prstGeom prst="rect">
            <a:avLst/>
          </a:prstGeom>
          <a:noFill/>
          <a:ln w="9525">
            <a:noFill/>
            <a:round/>
            <a:headEnd/>
            <a:tailEnd/>
          </a:ln>
          <a:effectLst/>
        </p:spPr>
        <p:txBody>
          <a:bodyPr lIns="90000" tIns="46800" rIns="90000" bIns="46800" anchor="ctr"/>
          <a:lstStyle/>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ru-RU" sz="2000" b="1" i="1" dirty="0">
                <a:solidFill>
                  <a:srgbClr val="FF0000"/>
                </a:solidFill>
                <a:effectLst>
                  <a:outerShdw blurRad="38100" dist="38100" dir="2700000" algn="tl">
                    <a:srgbClr val="C0C0C0"/>
                  </a:outerShdw>
                </a:effectLst>
                <a:latin typeface="Arial" charset="0"/>
                <a:ea typeface="ＭＳ Ｐゴシック" pitchFamily="32" charset="0"/>
                <a:cs typeface="ＭＳ Ｐゴシック" pitchFamily="32" charset="0"/>
              </a:rPr>
              <a:t>Антимонопольный контроль</a:t>
            </a:r>
          </a:p>
        </p:txBody>
      </p:sp>
      <p:sp>
        <p:nvSpPr>
          <p:cNvPr id="9218" name="Text Box 2"/>
          <p:cNvSpPr txBox="1">
            <a:spLocks noChangeArrowheads="1"/>
          </p:cNvSpPr>
          <p:nvPr/>
        </p:nvSpPr>
        <p:spPr bwMode="auto">
          <a:xfrm>
            <a:off x="107950" y="1196975"/>
            <a:ext cx="5791200" cy="525463"/>
          </a:xfrm>
          <a:prstGeom prst="rect">
            <a:avLst/>
          </a:prstGeom>
          <a:noFill/>
          <a:ln w="9525">
            <a:noFill/>
            <a:round/>
            <a:headEnd/>
            <a:tailEnd/>
          </a:ln>
          <a:effectLst/>
        </p:spPr>
        <p:txBody>
          <a:bodyPr lIns="90000" tIns="46800" rIns="90000" bIns="46800">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З</a:t>
            </a:r>
            <a:r>
              <a:rPr lang="ru-RU" sz="1400" b="1" dirty="0">
                <a:solidFill>
                  <a:srgbClr val="0000FF"/>
                </a:solidFill>
                <a:latin typeface="Arial" charset="0"/>
                <a:ea typeface="ＭＳ Ｐゴシック" pitchFamily="32" charset="0"/>
                <a:cs typeface="ＭＳ Ｐゴシック" pitchFamily="32" charset="0"/>
              </a:rPr>
              <a:t>лоупотребление доминирующим положением на рынке оказания услуг по передаче тепловой энергии</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9226" name="Text Box 10"/>
          <p:cNvSpPr txBox="1">
            <a:spLocks noChangeArrowheads="1"/>
          </p:cNvSpPr>
          <p:nvPr/>
        </p:nvSpPr>
        <p:spPr bwMode="auto">
          <a:xfrm>
            <a:off x="179388" y="3213100"/>
            <a:ext cx="5761037" cy="955675"/>
          </a:xfrm>
          <a:prstGeom prst="rect">
            <a:avLst/>
          </a:prstGeom>
          <a:noFill/>
          <a:ln w="9525">
            <a:noFill/>
            <a:round/>
            <a:headEnd/>
            <a:tailEnd/>
          </a:ln>
          <a:effectLst/>
        </p:spPr>
        <p:txBody>
          <a:bodyPr lIns="90000" tIns="46800" rIns="90000" bIns="46800">
            <a:spAutoFit/>
          </a:bodyPr>
          <a:lstStyle/>
          <a:p>
            <a:pPr algn="just">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rPr>
              <a:t>&gt;&gt; </a:t>
            </a:r>
            <a:r>
              <a:rPr lang="ru-RU" sz="1400" b="1" dirty="0">
                <a:solidFill>
                  <a:srgbClr val="0000FF"/>
                </a:solidFill>
                <a:latin typeface="Arial" charset="0"/>
                <a:ea typeface="ＭＳ Ｐゴシック" pitchFamily="32" charset="0"/>
                <a:cs typeface="ＭＳ Ｐゴシック" pitchFamily="32" charset="0"/>
              </a:rPr>
              <a:t>Заключение соглашения на торгах, которое привело к установлению и поддержанию цен на торгах, а также разделу товарного рынка по объему продажи и составу продавцов</a:t>
            </a:r>
            <a:endParaRPr lang="ru-RU" sz="1400" b="1" dirty="0">
              <a:solidFill>
                <a:srgbClr val="0000FF"/>
              </a:solidFill>
              <a:effectLst>
                <a:outerShdw blurRad="38100" dist="38100" dir="2700000" algn="tl">
                  <a:srgbClr val="C0C0C0"/>
                </a:outerShdw>
              </a:effectLst>
              <a:latin typeface="Arial" charset="0"/>
              <a:ea typeface="ＭＳ Ｐゴシック" pitchFamily="32" charset="0"/>
              <a:cs typeface="ＭＳ Ｐゴシック" pitchFamily="32" charset="0"/>
            </a:endParaRPr>
          </a:p>
          <a:p>
            <a:pPr>
              <a:buSzPct val="100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ru-RU" sz="1400" b="1" dirty="0">
              <a:solidFill>
                <a:srgbClr val="0000CC"/>
              </a:solidFill>
              <a:effectLst>
                <a:outerShdw blurRad="38100" dist="38100" dir="2700000" algn="tl">
                  <a:srgbClr val="C0C0C0"/>
                </a:outerShdw>
              </a:effectLst>
              <a:latin typeface="Arial" charset="0"/>
              <a:ea typeface="ＭＳ Ｐゴシック" pitchFamily="32" charset="0"/>
              <a:cs typeface="ＭＳ Ｐゴシック" pitchFamily="32" charset="0"/>
            </a:endParaRPr>
          </a:p>
        </p:txBody>
      </p:sp>
      <p:sp>
        <p:nvSpPr>
          <p:cNvPr id="13317" name="Прямоугольник 13"/>
          <p:cNvSpPr>
            <a:spLocks noChangeArrowheads="1"/>
          </p:cNvSpPr>
          <p:nvPr/>
        </p:nvSpPr>
        <p:spPr bwMode="auto">
          <a:xfrm>
            <a:off x="2051050" y="1844675"/>
            <a:ext cx="6192838" cy="1200150"/>
          </a:xfrm>
          <a:prstGeom prst="rect">
            <a:avLst/>
          </a:prstGeom>
          <a:noFill/>
          <a:ln w="9525">
            <a:noFill/>
            <a:miter lim="800000"/>
            <a:headEnd/>
            <a:tailEnd/>
          </a:ln>
        </p:spPr>
        <p:txBody>
          <a:bodyPr>
            <a:spAutoFit/>
          </a:bodyPr>
          <a:lstStyle/>
          <a:p>
            <a:pPr algn="just"/>
            <a:r>
              <a:rPr lang="ru-RU" sz="1200">
                <a:solidFill>
                  <a:srgbClr val="0000FF"/>
                </a:solidFill>
              </a:rPr>
              <a:t>Незаконное уклонение ООО «Титан-Инвестстрой» от исполнения обязанности по подготовке тепловых сетей, присоединенных к сетям энергоснабжающей организации (ОАО «ИжАвто»), к отопительному сезону, что привело к невозможности ОАО «ИжАвто» осуществить безопасную передачу горячего водоснабжения до собственников жилого дома № 19 по ул. Автозаводская г.Ижевска в летний период 2009 и 2010 гг.</a:t>
            </a:r>
          </a:p>
        </p:txBody>
      </p:sp>
      <p:sp>
        <p:nvSpPr>
          <p:cNvPr id="13318" name="Прямоугольник 14"/>
          <p:cNvSpPr>
            <a:spLocks noChangeArrowheads="1"/>
          </p:cNvSpPr>
          <p:nvPr/>
        </p:nvSpPr>
        <p:spPr bwMode="auto">
          <a:xfrm>
            <a:off x="2051050" y="4149725"/>
            <a:ext cx="6192838" cy="1570038"/>
          </a:xfrm>
          <a:prstGeom prst="rect">
            <a:avLst/>
          </a:prstGeom>
          <a:noFill/>
          <a:ln w="9525">
            <a:noFill/>
            <a:miter lim="800000"/>
            <a:headEnd/>
            <a:tailEnd/>
          </a:ln>
        </p:spPr>
        <p:txBody>
          <a:bodyPr>
            <a:spAutoFit/>
          </a:bodyPr>
          <a:lstStyle/>
          <a:p>
            <a:pPr algn="just"/>
            <a:r>
              <a:rPr lang="ru-RU" sz="1200">
                <a:solidFill>
                  <a:srgbClr val="0000FF"/>
                </a:solidFill>
              </a:rPr>
              <a:t>На участие в аукционе на право заключения муниципального контракта по оказанию услуг по зимнему содержанию дорог по лотам №№ 2, 5, 10 были поданы заявки от 2-х Индивидуальных предпринимателей, ООО «Стройдортранс» и ОАО «Игринское РТП», однако, в момент проведения аукциона на каждый лот обеспечили явку только по одному участнику, распределив, тем самым, лоты между собой. Данные действия привели к устранению конкуренции среди участников и поддержанию цен на торгах, поскольку муниципальные контракты были заключены с единственными участниками по начальной (максимальной) цене контракта</a:t>
            </a:r>
          </a:p>
        </p:txBody>
      </p:sp>
      <p:pic>
        <p:nvPicPr>
          <p:cNvPr id="13319" name="Picture 13"/>
          <p:cNvPicPr>
            <a:picLocks noChangeAspect="1" noChangeArrowheads="1"/>
          </p:cNvPicPr>
          <p:nvPr/>
        </p:nvPicPr>
        <p:blipFill>
          <a:blip r:embed="rId3" cstate="print"/>
          <a:srcRect/>
          <a:stretch>
            <a:fillRect/>
          </a:stretch>
        </p:blipFill>
        <p:spPr bwMode="auto">
          <a:xfrm>
            <a:off x="468313" y="1916113"/>
            <a:ext cx="1511300" cy="1081087"/>
          </a:xfrm>
          <a:prstGeom prst="rect">
            <a:avLst/>
          </a:prstGeom>
          <a:noFill/>
          <a:ln w="9525">
            <a:noFill/>
            <a:miter lim="800000"/>
            <a:headEnd/>
            <a:tailEnd/>
          </a:ln>
        </p:spPr>
      </p:pic>
      <p:pic>
        <p:nvPicPr>
          <p:cNvPr id="13320" name="Picture 14"/>
          <p:cNvPicPr>
            <a:picLocks noChangeAspect="1" noChangeArrowheads="1"/>
          </p:cNvPicPr>
          <p:nvPr/>
        </p:nvPicPr>
        <p:blipFill>
          <a:blip r:embed="rId4" cstate="print"/>
          <a:srcRect/>
          <a:stretch>
            <a:fillRect/>
          </a:stretch>
        </p:blipFill>
        <p:spPr bwMode="auto">
          <a:xfrm>
            <a:off x="179388" y="4221163"/>
            <a:ext cx="1905000" cy="1428750"/>
          </a:xfrm>
          <a:prstGeom prst="rect">
            <a:avLst/>
          </a:prstGeom>
          <a:noFill/>
          <a:ln w="9525">
            <a:noFill/>
            <a:miter lim="800000"/>
            <a:headEnd/>
            <a:tailEnd/>
          </a:ln>
        </p:spPr>
      </p:pic>
      <p:sp>
        <p:nvSpPr>
          <p:cNvPr id="11" name="Номер слайда 13"/>
          <p:cNvSpPr>
            <a:spLocks noGrp="1"/>
          </p:cNvSpPr>
          <p:nvPr>
            <p:ph type="sldNum" idx="11"/>
          </p:nvPr>
        </p:nvSpPr>
        <p:spPr>
          <a:xfrm>
            <a:off x="6553200" y="6356350"/>
            <a:ext cx="2125663" cy="357188"/>
          </a:xfrm>
        </p:spPr>
        <p:txBody>
          <a:bodyPr/>
          <a:lstStyle/>
          <a:p>
            <a:pPr>
              <a:defRPr/>
            </a:pPr>
            <a:fld id="{6DD04873-2698-419D-8D30-0E3CC8328837}" type="slidenum">
              <a:rPr lang="en-US" sz="1400" smtClean="0">
                <a:solidFill>
                  <a:schemeClr val="tx1"/>
                </a:solidFill>
                <a:latin typeface="Arial" pitchFamily="34" charset="0"/>
                <a:cs typeface="Arial" pitchFamily="34" charset="0"/>
              </a:rPr>
              <a:pPr>
                <a:defRPr/>
              </a:pPr>
              <a:t>9</a:t>
            </a:fld>
            <a:endParaRPr lang="en-US" sz="1400" dirty="0">
              <a:solidFill>
                <a:schemeClr val="tx1"/>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alibri"/>
        <a:ea typeface="ＭＳ Ｐゴシック"/>
        <a:cs typeface="ＭＳ Ｐゴシック"/>
      </a:majorFont>
      <a:minorFont>
        <a:latin typeface="Calibri"/>
        <a:ea typeface="ＭＳ Ｐゴシック"/>
        <a:cs typeface="ＭＳ Ｐゴシック"/>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alibri"/>
        <a:ea typeface="ＭＳ Ｐゴシック"/>
        <a:cs typeface="ＭＳ Ｐゴシック"/>
      </a:majorFont>
      <a:minorFont>
        <a:latin typeface="Calibri"/>
        <a:ea typeface="ＭＳ Ｐゴシック"/>
        <a:cs typeface="ＭＳ Ｐゴシック"/>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alibri"/>
        <a:ea typeface="ＭＳ Ｐゴシック"/>
        <a:cs typeface="ＭＳ Ｐゴシック"/>
      </a:majorFont>
      <a:minorFont>
        <a:latin typeface="Calibri"/>
        <a:ea typeface="ＭＳ Ｐゴシック"/>
        <a:cs typeface="ＭＳ Ｐゴシック"/>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Тема Office">
  <a:themeElements>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Calibri"/>
        <a:ea typeface="ＭＳ Ｐゴシック"/>
        <a:cs typeface="ＭＳ Ｐゴシック"/>
      </a:majorFont>
      <a:minorFont>
        <a:latin typeface="Calibri"/>
        <a:ea typeface="ＭＳ Ｐゴシック"/>
        <a:cs typeface="ＭＳ Ｐゴシック"/>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charset="0"/>
          </a:defRPr>
        </a:defPPr>
      </a:lstStyle>
    </a:lnDef>
  </a:objectDefaults>
  <a:extraClrSchemeLst>
    <a:extraClrScheme>
      <a:clrScheme name="Тема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4449</TotalTime>
  <Words>1758</Words>
  <Application>Microsoft Office PowerPoint</Application>
  <PresentationFormat>Экран (4:3)</PresentationFormat>
  <Paragraphs>345</Paragraphs>
  <Slides>21</Slides>
  <Notes>11</Notes>
  <HiddenSlides>0</HiddenSlides>
  <MMClips>0</MMClips>
  <ScaleCrop>false</ScaleCrop>
  <HeadingPairs>
    <vt:vector size="4" baseType="variant">
      <vt:variant>
        <vt:lpstr>Тема</vt:lpstr>
      </vt:variant>
      <vt:variant>
        <vt:i4>4</vt:i4>
      </vt:variant>
      <vt:variant>
        <vt:lpstr>Заголовки слайдов</vt:lpstr>
      </vt:variant>
      <vt:variant>
        <vt:i4>21</vt:i4>
      </vt:variant>
    </vt:vector>
  </HeadingPairs>
  <TitlesOfParts>
    <vt:vector size="25" baseType="lpstr">
      <vt:lpstr>Тема Office</vt:lpstr>
      <vt:lpstr>1_Тема Office</vt:lpstr>
      <vt:lpstr>2_Тема Office</vt:lpstr>
      <vt:lpstr>3_Тема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Elena Elena Nagaychuk</dc:creator>
  <cp:lastModifiedBy>Юшкин С.В.</cp:lastModifiedBy>
  <cp:revision>282</cp:revision>
  <cp:lastPrinted>1601-01-01T00:00:00Z</cp:lastPrinted>
  <dcterms:created xsi:type="dcterms:W3CDTF">2011-08-31T07:35:34Z</dcterms:created>
  <dcterms:modified xsi:type="dcterms:W3CDTF">2012-02-21T05:51:00Z</dcterms:modified>
</cp:coreProperties>
</file>