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4"/>
  </p:notesMasterIdLst>
  <p:sldIdLst>
    <p:sldId id="256" r:id="rId2"/>
    <p:sldId id="481" r:id="rId3"/>
    <p:sldId id="486" r:id="rId4"/>
    <p:sldId id="482" r:id="rId5"/>
    <p:sldId id="483" r:id="rId6"/>
    <p:sldId id="484" r:id="rId7"/>
    <p:sldId id="485" r:id="rId8"/>
    <p:sldId id="488" r:id="rId9"/>
    <p:sldId id="490" r:id="rId10"/>
    <p:sldId id="491" r:id="rId11"/>
    <p:sldId id="492" r:id="rId12"/>
    <p:sldId id="489" r:id="rId13"/>
    <p:sldId id="501" r:id="rId14"/>
    <p:sldId id="502" r:id="rId15"/>
    <p:sldId id="503" r:id="rId16"/>
    <p:sldId id="493" r:id="rId17"/>
    <p:sldId id="498" r:id="rId18"/>
    <p:sldId id="500" r:id="rId19"/>
    <p:sldId id="494" r:id="rId20"/>
    <p:sldId id="495" r:id="rId21"/>
    <p:sldId id="487" r:id="rId22"/>
    <p:sldId id="428" r:id="rId23"/>
  </p:sldIdLst>
  <p:sldSz cx="9144000" cy="6858000" type="screen4x3"/>
  <p:notesSz cx="6648450" cy="98504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D5D43"/>
    <a:srgbClr val="009999"/>
    <a:srgbClr val="E27660"/>
    <a:srgbClr val="006666"/>
    <a:srgbClr val="2C5AA4"/>
    <a:srgbClr val="008080"/>
    <a:srgbClr val="0099CC"/>
    <a:srgbClr val="0033CC"/>
    <a:srgbClr val="FFCC99"/>
    <a:srgbClr val="FFCCCC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2017" autoAdjust="0"/>
    <p:restoredTop sz="99269" autoAdjust="0"/>
  </p:normalViewPr>
  <p:slideViewPr>
    <p:cSldViewPr>
      <p:cViewPr varScale="1">
        <p:scale>
          <a:sx n="116" d="100"/>
          <a:sy n="11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880111" cy="490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10" tIns="46005" rIns="92010" bIns="46005" numCol="1" anchor="t" anchorCtr="0" compatLnSpc="1">
            <a:prstTxWarp prst="textNoShape">
              <a:avLst/>
            </a:prstTxWarp>
          </a:bodyPr>
          <a:lstStyle>
            <a:lvl1pPr defTabSz="920244">
              <a:defRPr sz="1200">
                <a:latin typeface="Arial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20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66779" y="0"/>
            <a:ext cx="2880110" cy="490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10" tIns="46005" rIns="92010" bIns="46005" numCol="1" anchor="t" anchorCtr="0" compatLnSpc="1">
            <a:prstTxWarp prst="textNoShape">
              <a:avLst/>
            </a:prstTxWarp>
          </a:bodyPr>
          <a:lstStyle>
            <a:lvl1pPr algn="r" defTabSz="920244">
              <a:defRPr sz="1200">
                <a:latin typeface="Arial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86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63600" y="738188"/>
            <a:ext cx="4922838" cy="36941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20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5003" y="4677505"/>
            <a:ext cx="5318448" cy="4433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10" tIns="46005" rIns="92010" bIns="4600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1720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358152"/>
            <a:ext cx="2880111" cy="490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10" tIns="46005" rIns="92010" bIns="46005" numCol="1" anchor="b" anchorCtr="0" compatLnSpc="1">
            <a:prstTxWarp prst="textNoShape">
              <a:avLst/>
            </a:prstTxWarp>
          </a:bodyPr>
          <a:lstStyle>
            <a:lvl1pPr defTabSz="920244">
              <a:defRPr sz="1200">
                <a:latin typeface="Arial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20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66779" y="9358152"/>
            <a:ext cx="2880110" cy="490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10" tIns="46005" rIns="92010" bIns="46005" numCol="1" anchor="b" anchorCtr="0" compatLnSpc="1">
            <a:prstTxWarp prst="textNoShape">
              <a:avLst/>
            </a:prstTxWarp>
          </a:bodyPr>
          <a:lstStyle>
            <a:lvl1pPr algn="r" defTabSz="920244">
              <a:defRPr sz="1200">
                <a:latin typeface="Arial" charset="0"/>
                <a:ea typeface="MS PGothic" pitchFamily="34" charset="-128"/>
                <a:cs typeface="Arial" charset="0"/>
              </a:defRPr>
            </a:lvl1pPr>
          </a:lstStyle>
          <a:p>
            <a:pPr>
              <a:defRPr/>
            </a:pPr>
            <a:fld id="{7197ABC1-93AD-41C3-B622-06D3D441FEB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9239233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MS PGothic" pitchFamily="34" charset="-128"/>
        <a:cs typeface="MS PGothic" pitchFamily="34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MS PGothic" pitchFamily="34" charset="-128"/>
        <a:cs typeface="MS PGothic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MS PGothic" pitchFamily="34" charset="-128"/>
        <a:cs typeface="MS PGothic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MS PGothic" pitchFamily="34" charset="-128"/>
        <a:cs typeface="MS PGothic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MS PGothic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Образ слайда 1">
            <a:extLst>
              <a:ext uri="{FF2B5EF4-FFF2-40B4-BE49-F238E27FC236}">
                <a16:creationId xmlns="" xmlns:a16="http://schemas.microsoft.com/office/drawing/2014/main" id="{26EA476C-6DE1-4BF9-88EA-855A293284C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3" name="Заметки 2">
            <a:extLst>
              <a:ext uri="{FF2B5EF4-FFF2-40B4-BE49-F238E27FC236}">
                <a16:creationId xmlns="" xmlns:a16="http://schemas.microsoft.com/office/drawing/2014/main" id="{9EEE5AAB-8833-4D01-9234-08E9769E45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>
              <a:ea typeface="ＭＳ Ｐゴシック" panose="020B0600070205080204" pitchFamily="34" charset="-128"/>
            </a:endParaRPr>
          </a:p>
        </p:txBody>
      </p:sp>
      <p:sp>
        <p:nvSpPr>
          <p:cNvPr id="20484" name="Номер слайда 3">
            <a:extLst>
              <a:ext uri="{FF2B5EF4-FFF2-40B4-BE49-F238E27FC236}">
                <a16:creationId xmlns="" xmlns:a16="http://schemas.microsoft.com/office/drawing/2014/main" id="{1E158F5C-1166-4B23-9800-B25A91F838D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7623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32846" indent="-281864" defTabSz="917623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27455" indent="-225491" defTabSz="917623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578437" indent="-225491" defTabSz="917623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29419" indent="-225491" defTabSz="917623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480401" indent="-225491" defTabSz="91762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31384" indent="-225491" defTabSz="91762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382366" indent="-225491" defTabSz="91762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33348" indent="-225491" defTabSz="91762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1E21702D-B5BE-4ED6-A5F6-FF1FCB18059F}" type="slidenum">
              <a:rPr lang="ru-RU" altLang="ru-RU" sz="1200" smtClean="0"/>
              <a:pPr/>
              <a:t>2</a:t>
            </a:fld>
            <a:endParaRPr lang="ru-RU" altLang="ru-RU" sz="1200" dirty="0"/>
          </a:p>
        </p:txBody>
      </p:sp>
    </p:spTree>
    <p:extLst>
      <p:ext uri="{BB962C8B-B14F-4D97-AF65-F5344CB8AC3E}">
        <p14:creationId xmlns="" xmlns:p14="http://schemas.microsoft.com/office/powerpoint/2010/main" val="33372031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 descr="пр копия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263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8" descr="пр2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624638"/>
            <a:ext cx="9144000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E29BBB-1005-4AD8-A833-9274C9A0D4C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E241DE-2060-4C25-9897-858E2424B14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7BA050-E59C-4B88-8D89-6AF7327BE6D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Заголовок, текст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иаграмма 3"/>
          <p:cNvSpPr>
            <a:spLocks noGrp="1"/>
          </p:cNvSpPr>
          <p:nvPr>
            <p:ph type="chart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D69A37-3841-4D01-B6E2-257CAD08120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89021E-AF3D-486F-B45D-F7F3E0C3174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EDD7B4-911C-4D00-848F-4295729954A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E8625F-6830-42B8-88A1-B4773767A59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ABF9F6-D806-4EC0-B720-38820E6B9A7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4EBFAE-4FD7-46BE-908C-87E706078CA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3F75E0-9FD6-4755-9E56-940D398165A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68B49A-8601-4709-B0D0-BBD79F2489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F564AB-8F69-4D4E-93D2-A3C68C4BB40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AEE247-E845-41E3-847B-A191E6C5634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pic>
        <p:nvPicPr>
          <p:cNvPr id="13316" name="Picture 8" descr="пр2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0" y="6624638"/>
            <a:ext cx="9144000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7" name="Picture 9" descr="пр 1"/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4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6913" y="6580188"/>
            <a:ext cx="2133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600">
                <a:solidFill>
                  <a:schemeClr val="bg1"/>
                </a:solidFill>
                <a:latin typeface="Arial" charset="0"/>
                <a:ea typeface="MS PGothic" pitchFamily="34" charset="-128"/>
                <a:cs typeface="Arial" charset="0"/>
              </a:defRPr>
            </a:lvl1pPr>
          </a:lstStyle>
          <a:p>
            <a:pPr>
              <a:defRPr/>
            </a:pPr>
            <a:fld id="{BAC5FCFA-C159-488E-A391-5E7F6A2C05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68" r:id="rId1"/>
    <p:sldLayoutId id="2147484655" r:id="rId2"/>
    <p:sldLayoutId id="2147484656" r:id="rId3"/>
    <p:sldLayoutId id="2147484657" r:id="rId4"/>
    <p:sldLayoutId id="2147484658" r:id="rId5"/>
    <p:sldLayoutId id="2147484659" r:id="rId6"/>
    <p:sldLayoutId id="2147484660" r:id="rId7"/>
    <p:sldLayoutId id="2147484661" r:id="rId8"/>
    <p:sldLayoutId id="2147484662" r:id="rId9"/>
    <p:sldLayoutId id="2147484663" r:id="rId10"/>
    <p:sldLayoutId id="2147484664" r:id="rId11"/>
    <p:sldLayoutId id="2147484665" r:id="rId12"/>
    <p:sldLayoutId id="2147484666" r:id="rId13"/>
    <p:sldLayoutId id="2147484667" r:id="rId1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+mj-lt"/>
          <a:ea typeface="MS PGothic" pitchFamily="34" charset="-128"/>
          <a:cs typeface="MS PGothic" pitchFamily="34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  <a:ea typeface="MS PGothic" pitchFamily="34" charset="-128"/>
          <a:cs typeface="MS PGothic" pitchFamily="3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  <a:ea typeface="MS PGothic" pitchFamily="34" charset="-128"/>
          <a:cs typeface="MS PGothic" pitchFamily="3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  <a:ea typeface="MS PGothic" pitchFamily="34" charset="-128"/>
          <a:cs typeface="MS PGothic" pitchFamily="3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  <a:ea typeface="MS PGothic" pitchFamily="34" charset="-128"/>
          <a:cs typeface="MS PGothic" pitchFamily="34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333399"/>
          </a:solidFill>
          <a:latin typeface="+mn-lt"/>
          <a:ea typeface="MS PGothic" pitchFamily="34" charset="-128"/>
          <a:cs typeface="MS PGothic" pitchFamily="34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333399"/>
          </a:solidFill>
          <a:latin typeface="+mn-lt"/>
          <a:ea typeface="MS PGothic" pitchFamily="34" charset="-128"/>
          <a:cs typeface="MS PGothic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333399"/>
          </a:solidFill>
          <a:latin typeface="+mn-lt"/>
          <a:ea typeface="MS PGothic" pitchFamily="34" charset="-128"/>
          <a:cs typeface="MS PGothic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333399"/>
          </a:solidFill>
          <a:latin typeface="+mn-lt"/>
          <a:ea typeface="MS PGothic" pitchFamily="34" charset="-128"/>
          <a:cs typeface="MS PGothic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333399"/>
          </a:solidFill>
          <a:latin typeface="+mn-lt"/>
          <a:ea typeface="MS PGothic" pitchFamily="34" charset="-128"/>
          <a:cs typeface="MS PGothic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333399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333399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333399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333399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eg"/><Relationship Id="rId3" Type="http://schemas.openxmlformats.org/officeDocument/2006/relationships/image" Target="../media/image7.jpeg"/><Relationship Id="rId7" Type="http://schemas.openxmlformats.org/officeDocument/2006/relationships/image" Target="../media/image11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5" Type="http://schemas.openxmlformats.org/officeDocument/2006/relationships/image" Target="../media/image9.jpeg"/><Relationship Id="rId4" Type="http://schemas.openxmlformats.org/officeDocument/2006/relationships/image" Target="../media/image8.png"/><Relationship Id="rId9" Type="http://schemas.openxmlformats.org/officeDocument/2006/relationships/image" Target="../media/image1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 txBox="1">
            <a:spLocks/>
          </p:cNvSpPr>
          <p:nvPr/>
        </p:nvSpPr>
        <p:spPr>
          <a:xfrm>
            <a:off x="107504" y="2852936"/>
            <a:ext cx="9036496" cy="3528392"/>
          </a:xfrm>
          <a:prstGeom prst="rect">
            <a:avLst/>
          </a:prstGeom>
          <a:ln>
            <a:noFill/>
          </a:ln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contourClr>
                <a:schemeClr val="accent2">
                  <a:tint val="20000"/>
                </a:schemeClr>
              </a:contourClr>
            </a:sp3d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333399"/>
                </a:solidFill>
                <a:latin typeface="+mn-lt"/>
                <a:ea typeface="MS PGothic" pitchFamily="34" charset="-128"/>
                <a:cs typeface="MS PGothic" pitchFamily="34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rgbClr val="333399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333399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333399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+mn-lt"/>
              </a:defRPr>
            </a:lvl9pPr>
          </a:lstStyle>
          <a:p>
            <a:pPr marL="0" indent="0" algn="r" eaLnBrk="1" hangingPunct="1">
              <a:lnSpc>
                <a:spcPct val="90000"/>
              </a:lnSpc>
              <a:spcBef>
                <a:spcPts val="600"/>
              </a:spcBef>
              <a:buFontTx/>
              <a:buNone/>
              <a:defRPr/>
            </a:pPr>
            <a:endParaRPr lang="ru-RU" sz="1800" b="1" spc="50" dirty="0">
              <a:ln w="11430">
                <a:noFill/>
              </a:ln>
              <a:solidFill>
                <a:sysClr val="windowText" lastClr="00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anose="020B0A04020102020204" pitchFamily="34" charset="0"/>
              <a:ea typeface="Adobe Gothic Std B" panose="020B0800000000000000" pitchFamily="34" charset="-128"/>
            </a:endParaRPr>
          </a:p>
          <a:p>
            <a:pPr marL="0" indent="0" algn="ctr" eaLnBrk="1" hangingPunct="1">
              <a:lnSpc>
                <a:spcPct val="90000"/>
              </a:lnSpc>
              <a:spcBef>
                <a:spcPts val="600"/>
              </a:spcBef>
              <a:buNone/>
              <a:defRPr/>
            </a:pPr>
            <a:endParaRPr lang="ru-RU" sz="2000" spc="50" dirty="0">
              <a:ln w="11430">
                <a:noFill/>
              </a:ln>
              <a:solidFill>
                <a:sysClr val="windowText" lastClr="00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anose="020B0A04020102020204" pitchFamily="34" charset="0"/>
              <a:ea typeface="Adobe Gothic Std B" panose="020B0800000000000000" pitchFamily="34" charset="-128"/>
              <a:cs typeface="Aharoni" panose="02010803020104030203" pitchFamily="2" charset="-79"/>
            </a:endParaRPr>
          </a:p>
          <a:p>
            <a:pPr marL="0" indent="0" algn="ctr">
              <a:buNone/>
            </a:pPr>
            <a:r>
              <a:rPr lang="ru-RU" sz="2400" b="1" dirty="0">
                <a:ln w="3175">
                  <a:noFill/>
                  <a:prstDash val="solid"/>
                </a:ln>
                <a:solidFill>
                  <a:sysClr val="windowText" lastClr="000000"/>
                </a:solidFill>
                <a:latin typeface="+mj-lt"/>
                <a:ea typeface="Adobe Gothic Std B" panose="020B0800000000000000" pitchFamily="34" charset="-128"/>
                <a:cs typeface="Aharoni" panose="02010803020104030203" pitchFamily="2" charset="-79"/>
              </a:rPr>
              <a:t>Национальный план развития конкуренции </a:t>
            </a:r>
          </a:p>
          <a:p>
            <a:pPr marL="0" indent="0" algn="ctr">
              <a:buNone/>
            </a:pPr>
            <a:r>
              <a:rPr lang="ru-RU" sz="2400" b="1" dirty="0">
                <a:ln w="3175">
                  <a:noFill/>
                  <a:prstDash val="solid"/>
                </a:ln>
                <a:solidFill>
                  <a:sysClr val="windowText" lastClr="000000"/>
                </a:solidFill>
                <a:latin typeface="+mj-lt"/>
                <a:ea typeface="Adobe Gothic Std B" panose="020B0800000000000000" pitchFamily="34" charset="-128"/>
                <a:cs typeface="Aharoni" panose="02010803020104030203" pitchFamily="2" charset="-79"/>
              </a:rPr>
              <a:t>в Российской федерации на 2018-2020 годы</a:t>
            </a:r>
            <a:endParaRPr lang="ru-RU" sz="2400" b="1" dirty="0">
              <a:ln w="3175">
                <a:noFill/>
              </a:ln>
              <a:solidFill>
                <a:sysClr val="windowText" lastClr="000000"/>
              </a:solidFill>
              <a:latin typeface="+mj-lt"/>
              <a:ea typeface="Adobe Gothic Std B" panose="020B0800000000000000" pitchFamily="34" charset="-128"/>
              <a:cs typeface="Aharoni" panose="02010803020104030203" pitchFamily="2" charset="-79"/>
            </a:endParaRPr>
          </a:p>
          <a:p>
            <a:pPr algn="ctr">
              <a:spcBef>
                <a:spcPct val="15000"/>
              </a:spcBef>
              <a:buFontTx/>
              <a:buNone/>
              <a:defRPr/>
            </a:pPr>
            <a:endParaRPr lang="ru-RU" sz="2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  <a:p>
            <a:pPr algn="ctr">
              <a:spcBef>
                <a:spcPct val="15000"/>
              </a:spcBef>
              <a:buFontTx/>
              <a:buNone/>
              <a:defRPr/>
            </a:pPr>
            <a:endParaRPr lang="ru-RU" sz="2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  <a:p>
            <a:pPr algn="r">
              <a:lnSpc>
                <a:spcPct val="90000"/>
              </a:lnSpc>
              <a:spcBef>
                <a:spcPct val="15000"/>
              </a:spcBef>
              <a:buFontTx/>
              <a:buNone/>
              <a:defRPr/>
            </a:pPr>
            <a:r>
              <a:rPr lang="ru-RU" sz="1800" b="1" spc="50" dirty="0">
                <a:ln w="11430"/>
                <a:solidFill>
                  <a:schemeClr val="tx1"/>
                </a:solidFill>
                <a:latin typeface="Times New Roman" pitchFamily="18" charset="0"/>
                <a:ea typeface="Adobe Gothic Std B" panose="020B0800000000000000" pitchFamily="34" charset="-128"/>
                <a:cs typeface="Times New Roman" pitchFamily="18" charset="0"/>
              </a:rPr>
              <a:t>Доклад  начальника отдела</a:t>
            </a:r>
          </a:p>
          <a:p>
            <a:pPr algn="r">
              <a:lnSpc>
                <a:spcPct val="90000"/>
              </a:lnSpc>
              <a:spcBef>
                <a:spcPct val="15000"/>
              </a:spcBef>
              <a:buFontTx/>
              <a:buNone/>
              <a:defRPr/>
            </a:pPr>
            <a:r>
              <a:rPr lang="ru-RU" sz="1800" b="1" spc="50" dirty="0">
                <a:ln w="11430"/>
                <a:solidFill>
                  <a:schemeClr val="tx1"/>
                </a:solidFill>
                <a:latin typeface="Times New Roman" pitchFamily="18" charset="0"/>
                <a:ea typeface="Adobe Gothic Std B" panose="020B0800000000000000" pitchFamily="34" charset="-128"/>
                <a:cs typeface="Times New Roman" pitchFamily="18" charset="0"/>
              </a:rPr>
              <a:t> контроля закупок </a:t>
            </a:r>
          </a:p>
          <a:p>
            <a:pPr algn="r">
              <a:lnSpc>
                <a:spcPct val="90000"/>
              </a:lnSpc>
              <a:spcBef>
                <a:spcPct val="15000"/>
              </a:spcBef>
              <a:buFontTx/>
              <a:buNone/>
              <a:defRPr/>
            </a:pPr>
            <a:r>
              <a:rPr lang="ru-RU" sz="1800" b="1" spc="50" dirty="0">
                <a:ln w="11430"/>
                <a:solidFill>
                  <a:schemeClr val="tx1"/>
                </a:solidFill>
                <a:latin typeface="Times New Roman" pitchFamily="18" charset="0"/>
                <a:ea typeface="Adobe Gothic Std B" panose="020B0800000000000000" pitchFamily="34" charset="-128"/>
                <a:cs typeface="Times New Roman" pitchFamily="18" charset="0"/>
              </a:rPr>
              <a:t>О.Ю. Перевозчиковой</a:t>
            </a:r>
            <a:endParaRPr lang="ru-RU" sz="1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latin typeface="Times New Roman" pitchFamily="18" charset="0"/>
              <a:ea typeface="Adobe Gothic Std B" panose="020B0800000000000000" pitchFamily="34" charset="-128"/>
              <a:cs typeface="Times New Roman" pitchFamily="18" charset="0"/>
            </a:endParaRPr>
          </a:p>
          <a:p>
            <a:pPr algn="ctr">
              <a:lnSpc>
                <a:spcPct val="90000"/>
              </a:lnSpc>
              <a:spcBef>
                <a:spcPct val="15000"/>
              </a:spcBef>
              <a:buFontTx/>
              <a:buNone/>
              <a:defRPr/>
            </a:pPr>
            <a:endParaRPr lang="ru-RU" sz="1600" b="1" dirty="0">
              <a:solidFill>
                <a:schemeClr val="tx1"/>
              </a:solidFill>
            </a:endParaRPr>
          </a:p>
          <a:p>
            <a:pPr algn="ctr">
              <a:lnSpc>
                <a:spcPct val="90000"/>
              </a:lnSpc>
              <a:spcBef>
                <a:spcPct val="15000"/>
              </a:spcBef>
              <a:buFontTx/>
              <a:buNone/>
              <a:defRPr/>
            </a:pPr>
            <a:r>
              <a:rPr lang="ru-RU" sz="2000" b="1" dirty="0">
                <a:solidFill>
                  <a:schemeClr val="tx1"/>
                </a:solidFill>
              </a:rPr>
              <a:t>Ижевск – 2018 </a:t>
            </a:r>
            <a:endParaRPr lang="en-US" sz="2000" b="1" spc="50" dirty="0">
              <a:ln w="11430">
                <a:noFill/>
              </a:ln>
              <a:solidFill>
                <a:schemeClr val="tx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dobe Gothic Std B" panose="020B0800000000000000" pitchFamily="34" charset="-128"/>
              <a:ea typeface="Adobe Gothic Std B" panose="020B0800000000000000" pitchFamily="34" charset="-128"/>
              <a:cs typeface="+mn-cs"/>
            </a:endParaRPr>
          </a:p>
        </p:txBody>
      </p:sp>
      <p:sp>
        <p:nvSpPr>
          <p:cNvPr id="15363" name="Rectangle 26"/>
          <p:cNvSpPr>
            <a:spLocks noChangeArrowheads="1"/>
          </p:cNvSpPr>
          <p:nvPr/>
        </p:nvSpPr>
        <p:spPr bwMode="auto">
          <a:xfrm>
            <a:off x="0" y="2205038"/>
            <a:ext cx="9144000" cy="928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r>
              <a:rPr lang="ru-RU" sz="2300" b="1">
                <a:solidFill>
                  <a:srgbClr val="008080"/>
                </a:solidFill>
              </a:rPr>
              <a:t>УПРАВЛЕНИЕ ФЕДЕРАЛЬНОЙ </a:t>
            </a:r>
          </a:p>
          <a:p>
            <a:pPr algn="r"/>
            <a:r>
              <a:rPr lang="ru-RU" sz="2300" b="1">
                <a:solidFill>
                  <a:srgbClr val="008080"/>
                </a:solidFill>
              </a:rPr>
              <a:t>АНТИМОНОПОЛЬНОЙ СЛУЖБЫ ПО УДМУРТСКОЙ РЕСПУБЛИКЕ</a:t>
            </a:r>
            <a:endParaRPr lang="en-US" sz="2300" b="1">
              <a:solidFill>
                <a:srgbClr val="00808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636912"/>
            <a:ext cx="8229600" cy="2376264"/>
          </a:xfrm>
        </p:spPr>
        <p:txBody>
          <a:bodyPr/>
          <a:lstStyle/>
          <a:p>
            <a:r>
              <a:rPr lang="ru-RU" sz="2600" dirty="0"/>
              <a:t> </a:t>
            </a:r>
            <a:r>
              <a:rPr lang="ru-RU" sz="2600" u="sng" dirty="0">
                <a:solidFill>
                  <a:schemeClr val="tx1"/>
                </a:solidFill>
              </a:rPr>
              <a:t>Снижение количества </a:t>
            </a:r>
            <a:r>
              <a:rPr lang="ru-RU" sz="2600" dirty="0"/>
              <a:t>нарушений антимонопольного законодательства со стороны органов государственной власти и органов местного самоуправления к 2020 году </a:t>
            </a:r>
            <a:r>
              <a:rPr lang="ru-RU" sz="2600" u="sng" dirty="0" smtClean="0">
                <a:solidFill>
                  <a:schemeClr val="tx1"/>
                </a:solidFill>
              </a:rPr>
              <a:t>не менее чем в 2 раза </a:t>
            </a:r>
            <a:r>
              <a:rPr lang="ru-RU" sz="2600" dirty="0" smtClean="0"/>
              <a:t>по </a:t>
            </a:r>
            <a:r>
              <a:rPr lang="ru-RU" sz="2600" dirty="0"/>
              <a:t>сравнению с 2017 годом</a:t>
            </a:r>
            <a:r>
              <a:rPr lang="ru-RU" sz="2600" dirty="0" smtClean="0"/>
              <a:t>;</a:t>
            </a:r>
            <a:endParaRPr lang="ru-RU" sz="2600" dirty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4EDD7B4-911C-4D00-848F-4295729954A7}" type="slidenum">
              <a:rPr lang="ru-RU" smtClean="0"/>
              <a:pPr>
                <a:defRPr/>
              </a:pPr>
              <a:t>10</a:t>
            </a:fld>
            <a:endParaRPr lang="ru-RU"/>
          </a:p>
        </p:txBody>
      </p:sp>
      <p:sp>
        <p:nvSpPr>
          <p:cNvPr id="7" name="Заголовок 1">
            <a:extLst>
              <a:ext uri="{FF2B5EF4-FFF2-40B4-BE49-F238E27FC236}">
                <a16:creationId xmlns="" xmlns:a16="http://schemas.microsoft.com/office/drawing/2014/main" id="{8474D409-C5BB-4497-8E2D-8CF468FF2E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32855" y="991915"/>
            <a:ext cx="9144000" cy="636885"/>
          </a:xfrm>
        </p:spPr>
        <p:txBody>
          <a:bodyPr/>
          <a:lstStyle/>
          <a:p>
            <a:r>
              <a:rPr lang="ru-RU" sz="2800" b="1" dirty="0"/>
              <a:t>Мероприятия, направленные на достижение ключевых показателей: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38560"/>
            <a:ext cx="8229600" cy="4082728"/>
          </a:xfrm>
        </p:spPr>
        <p:txBody>
          <a:bodyPr/>
          <a:lstStyle/>
          <a:p>
            <a:r>
              <a:rPr lang="ru-RU" sz="2400" u="sng" dirty="0">
                <a:solidFill>
                  <a:schemeClr val="tx1"/>
                </a:solidFill>
              </a:rPr>
              <a:t>Увеличение к 2020 году доли закупок</a:t>
            </a:r>
            <a:r>
              <a:rPr lang="ru-RU" sz="2400" dirty="0"/>
              <a:t>, участниками которых являются </a:t>
            </a:r>
            <a:r>
              <a:rPr lang="ru-RU" sz="2400" u="sng" dirty="0">
                <a:solidFill>
                  <a:schemeClr val="tx1"/>
                </a:solidFill>
              </a:rPr>
              <a:t>только субъекты малого предпринимательства и социально ориентированные некоммерческие организации</a:t>
            </a:r>
            <a:r>
              <a:rPr lang="ru-RU" sz="2400" dirty="0"/>
              <a:t>, в сфере государственного и муниципального заказа </a:t>
            </a:r>
            <a:r>
              <a:rPr lang="ru-RU" sz="2400" u="sng" dirty="0">
                <a:solidFill>
                  <a:schemeClr val="tx1"/>
                </a:solidFill>
              </a:rPr>
              <a:t>не менее чем в два раза </a:t>
            </a:r>
            <a:r>
              <a:rPr lang="ru-RU" sz="2400" dirty="0"/>
              <a:t>по сравнению с 2017 годом, а также увеличение отдельными видами юридических лиц объема закупок, участниками которых являются только субъекты малого и среднего предпринимательства, </a:t>
            </a:r>
            <a:r>
              <a:rPr lang="ru-RU" sz="2400" u="sng" dirty="0">
                <a:solidFill>
                  <a:schemeClr val="tx1"/>
                </a:solidFill>
              </a:rPr>
              <a:t>до 18 процентов</a:t>
            </a:r>
            <a:r>
              <a:rPr lang="ru-RU" sz="2400" dirty="0"/>
              <a:t> к 2020 году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4EDD7B4-911C-4D00-848F-4295729954A7}" type="slidenum">
              <a:rPr lang="ru-RU" smtClean="0"/>
              <a:pPr>
                <a:defRPr/>
              </a:pPr>
              <a:t>11</a:t>
            </a:fld>
            <a:endParaRPr lang="ru-RU"/>
          </a:p>
        </p:txBody>
      </p:sp>
      <p:sp>
        <p:nvSpPr>
          <p:cNvPr id="7" name="Заголовок 1">
            <a:extLst>
              <a:ext uri="{FF2B5EF4-FFF2-40B4-BE49-F238E27FC236}">
                <a16:creationId xmlns="" xmlns:a16="http://schemas.microsoft.com/office/drawing/2014/main" id="{084D64FD-43B8-42A8-A31A-3A64D6719E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32855" y="991915"/>
            <a:ext cx="9144000" cy="636885"/>
          </a:xfrm>
        </p:spPr>
        <p:txBody>
          <a:bodyPr/>
          <a:lstStyle/>
          <a:p>
            <a:r>
              <a:rPr lang="ru-RU" sz="2800" b="1" dirty="0"/>
              <a:t>Мероприятия, направленные на достижение ключевых показателей: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/>
              <a:t>Высшим должностным лицам (руководителям высших исполнительных органов государственной власти) субъектов Российской Федерации </a:t>
            </a:r>
            <a:r>
              <a:rPr lang="ru-RU" dirty="0">
                <a:solidFill>
                  <a:srgbClr val="FF0000"/>
                </a:solidFill>
              </a:rPr>
              <a:t>активизировать работу по развитию конкуренции в субъектах Российской </a:t>
            </a:r>
            <a:r>
              <a:rPr lang="ru-RU" dirty="0" smtClean="0">
                <a:solidFill>
                  <a:srgbClr val="FF0000"/>
                </a:solidFill>
              </a:rPr>
              <a:t>Федерации</a:t>
            </a:r>
            <a:endParaRPr lang="ru-RU" dirty="0"/>
          </a:p>
          <a:p>
            <a:pPr algn="ctr">
              <a:buNone/>
            </a:pPr>
            <a:r>
              <a:rPr lang="ru-RU" dirty="0" smtClean="0"/>
              <a:t>(пункт 7 Указа Президента)</a:t>
            </a:r>
            <a:endParaRPr lang="ru-RU" dirty="0"/>
          </a:p>
          <a:p>
            <a:pPr algn="ctr"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4EDD7B4-911C-4D00-848F-4295729954A7}" type="slidenum">
              <a:rPr lang="ru-RU" smtClean="0"/>
              <a:pPr>
                <a:defRPr/>
              </a:pPr>
              <a:t>12</a:t>
            </a:fld>
            <a:endParaRPr lang="ru-RU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sz="2800" b="1" dirty="0" smtClean="0"/>
              <a:t> Реализация Национального плана</a:t>
            </a:r>
            <a:endParaRPr lang="ru-RU" sz="2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</a:t>
            </a:r>
            <a:r>
              <a:rPr lang="ru-RU" sz="2600" dirty="0" smtClean="0"/>
              <a:t>Высшим </a:t>
            </a:r>
            <a:r>
              <a:rPr lang="ru-RU" sz="2600" dirty="0" smtClean="0"/>
              <a:t>должностным лицам (</a:t>
            </a:r>
            <a:r>
              <a:rPr lang="ru-RU" sz="2600" dirty="0" smtClean="0">
                <a:solidFill>
                  <a:srgbClr val="FF0000"/>
                </a:solidFill>
              </a:rPr>
              <a:t>руководителям высших исполнительных органов государственной власти</a:t>
            </a:r>
            <a:r>
              <a:rPr lang="ru-RU" sz="2600" dirty="0" smtClean="0"/>
              <a:t>) субъектов Российской Федерации:</a:t>
            </a:r>
          </a:p>
          <a:p>
            <a:pPr>
              <a:buFont typeface="Wingdings" pitchFamily="2" charset="2"/>
              <a:buChar char="Ø"/>
            </a:pPr>
            <a:r>
              <a:rPr lang="ru-RU" sz="2600" b="1" dirty="0" smtClean="0"/>
              <a:t>до </a:t>
            </a:r>
            <a:r>
              <a:rPr lang="ru-RU" sz="2600" b="1" dirty="0" smtClean="0"/>
              <a:t>1 января 2019 г. </a:t>
            </a:r>
            <a:r>
              <a:rPr lang="ru-RU" sz="2600" dirty="0" smtClean="0"/>
              <a:t>обеспечить </a:t>
            </a:r>
            <a:r>
              <a:rPr lang="ru-RU" sz="2600" u="sng" dirty="0" smtClean="0"/>
              <a:t>внесение </a:t>
            </a:r>
            <a:r>
              <a:rPr lang="ru-RU" sz="2600" u="sng" dirty="0" smtClean="0"/>
              <a:t>изменений в положения об органах исполнительной власти субъектов </a:t>
            </a:r>
            <a:r>
              <a:rPr lang="ru-RU" sz="2600" dirty="0" smtClean="0"/>
              <a:t>Российской Федерации, предусматривающих приоритет целей и задач по содействию развитию конкуренции на соответствующих товарных рынках;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4EDD7B4-911C-4D00-848F-4295729954A7}" type="slidenum">
              <a:rPr lang="ru-RU" smtClean="0"/>
              <a:pPr>
                <a:defRPr/>
              </a:pPr>
              <a:t>13</a:t>
            </a:fld>
            <a:endParaRPr lang="ru-RU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/>
              <a:t>Реализация </a:t>
            </a:r>
            <a:r>
              <a:rPr lang="ru-RU" sz="2800" b="1" dirty="0" smtClean="0"/>
              <a:t>Национального плана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ru-RU" sz="2400" b="1" dirty="0" smtClean="0"/>
              <a:t>до </a:t>
            </a:r>
            <a:r>
              <a:rPr lang="ru-RU" sz="2400" b="1" dirty="0" smtClean="0"/>
              <a:t>1 марта 2019 г. </a:t>
            </a:r>
            <a:r>
              <a:rPr lang="ru-RU" sz="2400" dirty="0" smtClean="0"/>
              <a:t>принять меры, направленные на </a:t>
            </a:r>
            <a:r>
              <a:rPr lang="ru-RU" sz="2400" u="sng" dirty="0" smtClean="0"/>
              <a:t>создание и организацию системы внутреннего обеспечения соответствия </a:t>
            </a:r>
            <a:r>
              <a:rPr lang="ru-RU" sz="2400" dirty="0" smtClean="0"/>
              <a:t>требованиям антимонопольного законодательства деятельности органов исполнительной власти субъектов Российской Федерации</a:t>
            </a:r>
            <a:r>
              <a:rPr lang="ru-RU" sz="2400" dirty="0" smtClean="0"/>
              <a:t>;</a:t>
            </a:r>
          </a:p>
          <a:p>
            <a:pPr>
              <a:buNone/>
            </a:pPr>
            <a:endParaRPr lang="ru-RU" sz="2400" dirty="0" smtClean="0"/>
          </a:p>
          <a:p>
            <a:pPr>
              <a:buFont typeface="Wingdings" pitchFamily="2" charset="2"/>
              <a:buChar char="Ø"/>
            </a:pPr>
            <a:r>
              <a:rPr lang="ru-RU" sz="2400" b="1" dirty="0" smtClean="0"/>
              <a:t>до 1 марта 2019 г. </a:t>
            </a:r>
            <a:r>
              <a:rPr lang="ru-RU" sz="2400" dirty="0" smtClean="0"/>
              <a:t>осуществлять </a:t>
            </a:r>
            <a:r>
              <a:rPr lang="ru-RU" sz="2400" u="sng" dirty="0" smtClean="0"/>
              <a:t>взаимодействие </a:t>
            </a:r>
            <a:r>
              <a:rPr lang="ru-RU" sz="2400" dirty="0" smtClean="0"/>
              <a:t>с федеральными органами исполнительной власти в целях реализации Национального плана.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4EDD7B4-911C-4D00-848F-4295729954A7}" type="slidenum">
              <a:rPr lang="ru-RU" smtClean="0"/>
              <a:pPr>
                <a:defRPr/>
              </a:pPr>
              <a:t>14</a:t>
            </a:fld>
            <a:endParaRPr lang="ru-RU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/>
              <a:t>Реализация </a:t>
            </a:r>
            <a:r>
              <a:rPr lang="ru-RU" sz="2800" b="1" dirty="0" smtClean="0"/>
              <a:t>Национального плана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2400" dirty="0" smtClean="0">
                <a:solidFill>
                  <a:srgbClr val="FF0000"/>
                </a:solidFill>
              </a:rPr>
              <a:t> </a:t>
            </a:r>
            <a:r>
              <a:rPr lang="ru-RU" sz="2400" dirty="0" smtClean="0">
                <a:solidFill>
                  <a:schemeClr val="accent6"/>
                </a:solidFill>
              </a:rPr>
              <a:t>   </a:t>
            </a:r>
            <a:r>
              <a:rPr lang="ru-RU" sz="2400" dirty="0" smtClean="0">
                <a:solidFill>
                  <a:srgbClr val="FF0000"/>
                </a:solidFill>
              </a:rPr>
              <a:t>Общественной </a:t>
            </a:r>
            <a:r>
              <a:rPr lang="ru-RU" sz="2400" dirty="0" smtClean="0">
                <a:solidFill>
                  <a:srgbClr val="FF0000"/>
                </a:solidFill>
              </a:rPr>
              <a:t>палате Российской Федерации </a:t>
            </a:r>
            <a:r>
              <a:rPr lang="ru-RU" sz="2400" dirty="0" smtClean="0">
                <a:solidFill>
                  <a:schemeClr val="accent6"/>
                </a:solidFill>
              </a:rPr>
              <a:t>предложено создание </a:t>
            </a:r>
            <a:r>
              <a:rPr lang="ru-RU" sz="2400" dirty="0" smtClean="0">
                <a:solidFill>
                  <a:schemeClr val="accent6"/>
                </a:solidFill>
              </a:rPr>
              <a:t>совещательных органов по развитию конкуренции на базе общественно-консультативных советов Федеральной антимонопольной службы во всех субъектах Российской Федерации, а также принять участие в работе коллегиального координационного или совещательного органа, созданных в субъектах Российской Федерации при высшем должностном лице </a:t>
            </a:r>
            <a:r>
              <a:rPr lang="ru-RU" sz="2400" i="1" u="sng" dirty="0" smtClean="0">
                <a:solidFill>
                  <a:schemeClr val="accent6"/>
                </a:solidFill>
              </a:rPr>
              <a:t>для внедрения </a:t>
            </a:r>
            <a:r>
              <a:rPr lang="ru-RU" sz="2400" i="1" u="sng" dirty="0" smtClean="0">
                <a:solidFill>
                  <a:schemeClr val="accent6"/>
                </a:solidFill>
              </a:rPr>
              <a:t>Стандарта развития конкуренции в субъектах РФ, утвержденного распоряжением Правительства РФ №17 38-р от 5 сентября 2015 г. </a:t>
            </a:r>
            <a:endParaRPr lang="ru-RU" sz="2400" i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4EDD7B4-911C-4D00-848F-4295729954A7}" type="slidenum">
              <a:rPr lang="ru-RU" smtClean="0"/>
              <a:pPr>
                <a:defRPr/>
              </a:pPr>
              <a:t>15</a:t>
            </a:fld>
            <a:endParaRPr lang="ru-RU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" y="845840"/>
            <a:ext cx="9180513" cy="1143000"/>
          </a:xfrm>
        </p:spPr>
        <p:txBody>
          <a:bodyPr/>
          <a:lstStyle/>
          <a:p>
            <a:r>
              <a:rPr lang="ru-RU" sz="2800" b="1" dirty="0" smtClean="0"/>
              <a:t>Перечень социально-значимых рынков </a:t>
            </a:r>
            <a:br>
              <a:rPr lang="ru-RU" sz="2800" b="1" dirty="0" smtClean="0"/>
            </a:br>
            <a:r>
              <a:rPr lang="ru-RU" sz="2800" b="1" dirty="0" smtClean="0"/>
              <a:t>(отраслей экономики)</a:t>
            </a:r>
            <a:endParaRPr lang="ru-RU" sz="2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sz="2800" dirty="0"/>
          </a:p>
          <a:p>
            <a:r>
              <a:rPr lang="ru-RU" sz="2800" dirty="0"/>
              <a:t>Здравоохранение, в том числе рынки лекарственных препаратов для медицинского применения, рынки медицинских изделий, рынки медицинских услуг	</a:t>
            </a:r>
          </a:p>
          <a:p>
            <a:pPr>
              <a:buNone/>
            </a:pPr>
            <a:r>
              <a:rPr lang="ru-RU" sz="2400" dirty="0">
                <a:solidFill>
                  <a:schemeClr val="tx1"/>
                </a:solidFill>
              </a:rPr>
              <a:t>	</a:t>
            </a:r>
            <a:r>
              <a:rPr lang="ru-RU" sz="2400" i="1" dirty="0">
                <a:solidFill>
                  <a:schemeClr val="tx1"/>
                </a:solidFill>
              </a:rPr>
              <a:t>Распоряжением Правительства Российской Федерации от 12 января 2018 года № 9-р утвержден разработанный ФАС России план мероприятий («дорожная карта») «Развитие конкуренции в здравоохранении». 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4EDD7B4-911C-4D00-848F-4295729954A7}" type="slidenum">
              <a:rPr lang="ru-RU" smtClean="0"/>
              <a:pPr>
                <a:defRPr/>
              </a:pPr>
              <a:t>16</a:t>
            </a:fld>
            <a:endParaRPr lang="ru-RU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052736"/>
            <a:ext cx="8892480" cy="5616624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sz="2400" dirty="0"/>
              <a:t> Дорожная карта рассчитана на период до 2021 года и предусматривает 47 мероприятий по развитию конкуренции в ключевых направлениях сферы здравоохранения. </a:t>
            </a:r>
          </a:p>
          <a:p>
            <a:pPr marL="0" indent="0">
              <a:buNone/>
            </a:pPr>
            <a:r>
              <a:rPr lang="ru-RU" sz="2400" dirty="0"/>
              <a:t>Среди них:</a:t>
            </a:r>
            <a:br>
              <a:rPr lang="ru-RU" sz="2400" dirty="0"/>
            </a:br>
            <a:r>
              <a:rPr lang="ru-RU" sz="2400" dirty="0"/>
              <a:t>- совершенствование процедур государственной регистрации лекарственных препаратов и биологически активных добавок;</a:t>
            </a:r>
            <a:br>
              <a:rPr lang="ru-RU" sz="2400" dirty="0"/>
            </a:br>
            <a:r>
              <a:rPr lang="ru-RU" sz="2400" dirty="0"/>
              <a:t>- изменение механизма регулирования цен на ЖНВЛП;</a:t>
            </a:r>
            <a:br>
              <a:rPr lang="ru-RU" sz="2400" dirty="0"/>
            </a:br>
            <a:r>
              <a:rPr lang="ru-RU" sz="2400" dirty="0"/>
              <a:t>- обеспечение функционирования института взаимозаменяемости лекарственных препаратов и </a:t>
            </a:r>
            <a:r>
              <a:rPr lang="ru-RU" sz="2400" dirty="0" err="1"/>
              <a:t>медизделий</a:t>
            </a:r>
            <a:r>
              <a:rPr lang="ru-RU" sz="2400" dirty="0"/>
              <a:t>;</a:t>
            </a:r>
            <a:br>
              <a:rPr lang="ru-RU" sz="2400" dirty="0"/>
            </a:br>
            <a:r>
              <a:rPr lang="ru-RU" sz="2400" dirty="0"/>
              <a:t>- совершенствование законодательства в сфере закупок лекарств и </a:t>
            </a:r>
            <a:r>
              <a:rPr lang="ru-RU" sz="2400" dirty="0" err="1"/>
              <a:t>медизделий</a:t>
            </a:r>
            <a:r>
              <a:rPr lang="ru-RU" sz="2400" dirty="0"/>
              <a:t> для государственных и муниципальных нужд;</a:t>
            </a:r>
            <a:br>
              <a:rPr lang="ru-RU" sz="2400" dirty="0"/>
            </a:br>
            <a:r>
              <a:rPr lang="ru-RU" sz="2400" dirty="0"/>
              <a:t>- урегулирование вопросов защиты интеллектуальной собственности;</a:t>
            </a:r>
            <a:br>
              <a:rPr lang="ru-RU" sz="2400" dirty="0"/>
            </a:br>
            <a:r>
              <a:rPr lang="ru-RU" sz="2400" dirty="0"/>
              <a:t>- развитие конкуренции между аптечными организациями;</a:t>
            </a:r>
            <a:br>
              <a:rPr lang="ru-RU" sz="2400" dirty="0"/>
            </a:br>
            <a:r>
              <a:rPr lang="ru-RU" sz="2400" dirty="0"/>
              <a:t>- разработка мер по реформированию законодательства об обязательном медицинском страховании; </a:t>
            </a:r>
            <a:br>
              <a:rPr lang="ru-RU" sz="2400" dirty="0"/>
            </a:br>
            <a:r>
              <a:rPr lang="ru-RU" sz="2400" dirty="0"/>
              <a:t>- урегулирование вопросов защиты интеллектуальной собственности;</a:t>
            </a:r>
            <a:br>
              <a:rPr lang="ru-RU" sz="2400" dirty="0"/>
            </a:br>
            <a:r>
              <a:rPr lang="ru-RU" sz="2400" dirty="0"/>
              <a:t>- развитие конкуренции между аптечными организациями;</a:t>
            </a:r>
            <a:br>
              <a:rPr lang="ru-RU" sz="2400" dirty="0"/>
            </a:br>
            <a:r>
              <a:rPr lang="ru-RU" sz="2400" dirty="0"/>
              <a:t>- разработка мер по реформированию законодательства об обязательном медицинском страховании.</a:t>
            </a:r>
            <a:endParaRPr lang="ru-RU" sz="7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4EDD7B4-911C-4D00-848F-4295729954A7}" type="slidenum">
              <a:rPr lang="ru-RU" smtClean="0"/>
              <a:pPr>
                <a:defRPr/>
              </a:pPr>
              <a:t>17</a:t>
            </a:fld>
            <a:endParaRPr lang="ru-RU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04256"/>
            <a:ext cx="7427168" cy="2836912"/>
          </a:xfrm>
        </p:spPr>
        <p:txBody>
          <a:bodyPr/>
          <a:lstStyle/>
          <a:p>
            <a:pPr marL="0" indent="460375" algn="just">
              <a:buNone/>
            </a:pPr>
            <a:r>
              <a:rPr lang="ru-RU" sz="2800" dirty="0"/>
              <a:t>В целях реализации дорожной карты ответственными исполнителями соответствующих мероприятий должны быть разработаны 36 проектов федеральных законов и актов Правительства Российской Федерации.</a:t>
            </a:r>
          </a:p>
          <a:p>
            <a:pPr>
              <a:buNone/>
            </a:pPr>
            <a:r>
              <a:rPr lang="ru-RU" dirty="0"/>
              <a:t>	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4EDD7B4-911C-4D00-848F-4295729954A7}" type="slidenum">
              <a:rPr lang="ru-RU" smtClean="0"/>
              <a:pPr>
                <a:defRPr/>
              </a:pPr>
              <a:t>18</a:t>
            </a:fld>
            <a:endParaRPr lang="ru-RU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99381"/>
            <a:ext cx="8229600" cy="4525963"/>
          </a:xfrm>
        </p:spPr>
        <p:txBody>
          <a:bodyPr/>
          <a:lstStyle/>
          <a:p>
            <a:r>
              <a:rPr lang="ru-RU" sz="2800" dirty="0"/>
              <a:t>Рынок социальных услуг	</a:t>
            </a:r>
          </a:p>
          <a:p>
            <a:r>
              <a:rPr lang="ru-RU" sz="2800" dirty="0"/>
              <a:t>Агропромышленный комплекс	</a:t>
            </a:r>
          </a:p>
          <a:p>
            <a:r>
              <a:rPr lang="ru-RU" sz="2800" dirty="0"/>
              <a:t>Дорожное строительство	</a:t>
            </a:r>
          </a:p>
          <a:p>
            <a:r>
              <a:rPr lang="ru-RU" sz="2800" dirty="0"/>
              <a:t>Телекоммуникации	</a:t>
            </a:r>
          </a:p>
          <a:p>
            <a:r>
              <a:rPr lang="ru-RU" sz="2800" dirty="0"/>
              <a:t>Информационные технологии</a:t>
            </a:r>
          </a:p>
          <a:p>
            <a:r>
              <a:rPr lang="ru-RU" sz="2800" dirty="0"/>
              <a:t>Жилищно-коммунальное хозяйство, в том числе теплоснабжение, водоснабжение, водоотведение	</a:t>
            </a:r>
          </a:p>
          <a:p>
            <a:r>
              <a:rPr lang="ru-RU" sz="2800" dirty="0"/>
              <a:t>Газоснабжение	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4EDD7B4-911C-4D00-848F-4295729954A7}" type="slidenum">
              <a:rPr lang="ru-RU" smtClean="0"/>
              <a:pPr>
                <a:defRPr/>
              </a:pPr>
              <a:t>19</a:t>
            </a:fld>
            <a:endParaRPr lang="ru-RU"/>
          </a:p>
        </p:txBody>
      </p:sp>
      <p:sp>
        <p:nvSpPr>
          <p:cNvPr id="7" name="Заголовок 1">
            <a:extLst>
              <a:ext uri="{FF2B5EF4-FFF2-40B4-BE49-F238E27FC236}">
                <a16:creationId xmlns="" xmlns:a16="http://schemas.microsoft.com/office/drawing/2014/main" id="{8286E159-16F2-4FDF-81D8-0468CC2A66DE}"/>
              </a:ext>
            </a:extLst>
          </p:cNvPr>
          <p:cNvSpPr txBox="1">
            <a:spLocks/>
          </p:cNvSpPr>
          <p:nvPr/>
        </p:nvSpPr>
        <p:spPr bwMode="auto">
          <a:xfrm>
            <a:off x="-1" y="845840"/>
            <a:ext cx="9180513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+mj-lt"/>
                <a:ea typeface="MS PGothic" pitchFamily="34" charset="-128"/>
                <a:cs typeface="MS PGothic" pitchFamily="34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  <a:ea typeface="MS PGothic" pitchFamily="34" charset="-128"/>
                <a:cs typeface="MS PGothic" pitchFamily="34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  <a:ea typeface="MS PGothic" pitchFamily="34" charset="-128"/>
                <a:cs typeface="MS PGothic" pitchFamily="34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  <a:ea typeface="MS PGothic" pitchFamily="34" charset="-128"/>
                <a:cs typeface="MS PGothic" pitchFamily="34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  <a:ea typeface="MS PGothic" pitchFamily="34" charset="-128"/>
                <a:cs typeface="MS PGothic" pitchFamily="34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</a:defRPr>
            </a:lvl9pPr>
          </a:lstStyle>
          <a:p>
            <a:r>
              <a:rPr lang="ru-RU" sz="2800" b="1" dirty="0" smtClean="0">
                <a:solidFill>
                  <a:schemeClr val="tx1"/>
                </a:solidFill>
              </a:rPr>
              <a:t>Перечень социально-значимых рынков </a:t>
            </a:r>
            <a:br>
              <a:rPr lang="ru-RU" sz="2800" b="1" dirty="0" smtClean="0">
                <a:solidFill>
                  <a:schemeClr val="tx1"/>
                </a:solidFill>
              </a:rPr>
            </a:br>
            <a:r>
              <a:rPr lang="ru-RU" sz="2800" b="1" dirty="0" smtClean="0">
                <a:solidFill>
                  <a:schemeClr val="tx1"/>
                </a:solidFill>
              </a:rPr>
              <a:t>(отраслей экономики)</a:t>
            </a:r>
            <a:endParaRPr lang="ru-RU" sz="2800" b="1" kern="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95" name="Заголовок 1">
            <a:extLst>
              <a:ext uri="{FF2B5EF4-FFF2-40B4-BE49-F238E27FC236}">
                <a16:creationId xmlns="" xmlns:a16="http://schemas.microsoft.com/office/drawing/2014/main" id="{5880FC54-28C4-46FB-8BA3-85EDD5DEBF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2585" b="1" dirty="0">
                <a:solidFill>
                  <a:schemeClr val="accent6"/>
                </a:solidFill>
                <a:ea typeface="ＭＳ Ｐゴシック" panose="020B0600070205080204" pitchFamily="34" charset="-128"/>
              </a:rPr>
              <a:t/>
            </a:r>
            <a:br>
              <a:rPr lang="ru-RU" altLang="ru-RU" sz="2585" b="1" dirty="0">
                <a:solidFill>
                  <a:schemeClr val="accent6"/>
                </a:solidFill>
                <a:ea typeface="ＭＳ Ｐゴシック" panose="020B0600070205080204" pitchFamily="34" charset="-128"/>
              </a:rPr>
            </a:br>
            <a:endParaRPr lang="ru-RU" altLang="ru-RU" sz="2585" b="1" dirty="0">
              <a:solidFill>
                <a:schemeClr val="accent6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12" name="Содержимое 11"/>
          <p:cNvSpPr>
            <a:spLocks noGrp="1"/>
          </p:cNvSpPr>
          <p:nvPr>
            <p:ph idx="1"/>
          </p:nvPr>
        </p:nvSpPr>
        <p:spPr>
          <a:xfrm>
            <a:off x="395536" y="273050"/>
            <a:ext cx="8291264" cy="5853113"/>
          </a:xfrm>
        </p:spPr>
        <p:txBody>
          <a:bodyPr/>
          <a:lstStyle/>
          <a:p>
            <a:pPr algn="ctr">
              <a:buNone/>
            </a:pPr>
            <a:r>
              <a:rPr lang="ru-RU" dirty="0"/>
              <a:t>  </a:t>
            </a:r>
            <a:endParaRPr lang="ru-RU" dirty="0" smtClean="0"/>
          </a:p>
          <a:p>
            <a:pPr algn="ctr">
              <a:buNone/>
            </a:pPr>
            <a:r>
              <a:rPr lang="ru-RU" dirty="0" smtClean="0"/>
              <a:t>                                     </a:t>
            </a:r>
          </a:p>
          <a:p>
            <a:pPr algn="ctr">
              <a:buNone/>
            </a:pPr>
            <a:r>
              <a:rPr lang="ru-RU" sz="2400" dirty="0" smtClean="0">
                <a:solidFill>
                  <a:srgbClr val="FF0000"/>
                </a:solidFill>
              </a:rPr>
              <a:t> </a:t>
            </a:r>
            <a:r>
              <a:rPr lang="ru-RU" sz="2400" dirty="0" smtClean="0">
                <a:solidFill>
                  <a:srgbClr val="FF0000"/>
                </a:solidFill>
              </a:rPr>
              <a:t>                                            </a:t>
            </a:r>
            <a:r>
              <a:rPr lang="ru-RU" sz="2800" dirty="0" smtClean="0">
                <a:solidFill>
                  <a:srgbClr val="FF0000"/>
                </a:solidFill>
              </a:rPr>
              <a:t>21 декабря 2017 </a:t>
            </a:r>
            <a:r>
              <a:rPr lang="ru-RU" sz="2800" dirty="0">
                <a:solidFill>
                  <a:srgbClr val="FF0000"/>
                </a:solidFill>
              </a:rPr>
              <a:t>г. принят </a:t>
            </a:r>
            <a:endParaRPr lang="ru-RU" sz="2800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ru-RU" sz="2800" dirty="0" smtClean="0">
                <a:solidFill>
                  <a:srgbClr val="FF0000"/>
                </a:solidFill>
              </a:rPr>
              <a:t> </a:t>
            </a:r>
            <a:r>
              <a:rPr lang="ru-RU" sz="2800" dirty="0" smtClean="0">
                <a:solidFill>
                  <a:srgbClr val="FF0000"/>
                </a:solidFill>
              </a:rPr>
              <a:t>                                          </a:t>
            </a:r>
            <a:r>
              <a:rPr lang="ru-RU" sz="2800" dirty="0" smtClean="0">
                <a:solidFill>
                  <a:srgbClr val="FF0000"/>
                </a:solidFill>
              </a:rPr>
              <a:t>Указ </a:t>
            </a:r>
            <a:r>
              <a:rPr lang="ru-RU" sz="2800" dirty="0">
                <a:solidFill>
                  <a:srgbClr val="FF0000"/>
                </a:solidFill>
              </a:rPr>
              <a:t>Президента </a:t>
            </a:r>
            <a:endParaRPr lang="ru-RU" sz="2800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ru-RU" sz="2800" dirty="0" smtClean="0">
                <a:solidFill>
                  <a:srgbClr val="FF0000"/>
                </a:solidFill>
              </a:rPr>
              <a:t> </a:t>
            </a:r>
            <a:r>
              <a:rPr lang="ru-RU" sz="2800" dirty="0" smtClean="0">
                <a:solidFill>
                  <a:srgbClr val="FF0000"/>
                </a:solidFill>
              </a:rPr>
              <a:t>                                         </a:t>
            </a:r>
            <a:r>
              <a:rPr lang="ru-RU" sz="2800" dirty="0" smtClean="0">
                <a:solidFill>
                  <a:srgbClr val="FF0000"/>
                </a:solidFill>
              </a:rPr>
              <a:t>Российской </a:t>
            </a:r>
            <a:r>
              <a:rPr lang="ru-RU" sz="2800" dirty="0">
                <a:solidFill>
                  <a:srgbClr val="FF0000"/>
                </a:solidFill>
              </a:rPr>
              <a:t>Федерации </a:t>
            </a:r>
            <a:endParaRPr lang="ru-RU" sz="2800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ru-RU" sz="2800" dirty="0" smtClean="0">
                <a:solidFill>
                  <a:srgbClr val="FF0000"/>
                </a:solidFill>
              </a:rPr>
              <a:t> </a:t>
            </a:r>
            <a:r>
              <a:rPr lang="ru-RU" sz="2800" dirty="0" smtClean="0">
                <a:solidFill>
                  <a:srgbClr val="FF0000"/>
                </a:solidFill>
              </a:rPr>
              <a:t>                                    </a:t>
            </a:r>
            <a:r>
              <a:rPr lang="ru-RU" sz="2800" dirty="0" smtClean="0">
                <a:solidFill>
                  <a:srgbClr val="FF0000"/>
                </a:solidFill>
              </a:rPr>
              <a:t>№ </a:t>
            </a:r>
            <a:r>
              <a:rPr lang="ru-RU" sz="2800" dirty="0">
                <a:solidFill>
                  <a:srgbClr val="FF0000"/>
                </a:solidFill>
              </a:rPr>
              <a:t>618 </a:t>
            </a:r>
          </a:p>
          <a:p>
            <a:pPr algn="ctr">
              <a:buNone/>
            </a:pPr>
            <a:r>
              <a:rPr lang="ru-RU" sz="2400" dirty="0"/>
              <a:t>   </a:t>
            </a:r>
            <a:endParaRPr lang="ru-RU" sz="2400" dirty="0" smtClean="0"/>
          </a:p>
          <a:p>
            <a:pPr algn="ctr">
              <a:buNone/>
            </a:pPr>
            <a:r>
              <a:rPr lang="ru-RU" sz="2600" dirty="0" smtClean="0"/>
              <a:t>«</a:t>
            </a:r>
            <a:r>
              <a:rPr lang="ru-RU" sz="2600" dirty="0"/>
              <a:t>Об основных направлениях государственной политики по развитию конкуренции», </a:t>
            </a:r>
          </a:p>
          <a:p>
            <a:pPr algn="ctr">
              <a:buNone/>
            </a:pPr>
            <a:r>
              <a:rPr lang="ru-RU" sz="2600" dirty="0"/>
              <a:t>которым утвержден Национальный план развития конкуренции на 2018- 2020 гг. 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9458" name="Номер слайда 3">
            <a:extLst>
              <a:ext uri="{FF2B5EF4-FFF2-40B4-BE49-F238E27FC236}">
                <a16:creationId xmlns="" xmlns:a16="http://schemas.microsoft.com/office/drawing/2014/main" id="{C21DC33C-8DF8-4F38-9DE1-9BAF5BB6AC3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954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685817" indent="-263776">
              <a:spcBef>
                <a:spcPct val="20000"/>
              </a:spcBef>
              <a:buChar char="–"/>
              <a:defRPr sz="2585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055103" indent="-211021">
              <a:spcBef>
                <a:spcPct val="20000"/>
              </a:spcBef>
              <a:buChar char="•"/>
              <a:defRPr sz="2215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477145" indent="-211021">
              <a:spcBef>
                <a:spcPct val="20000"/>
              </a:spcBef>
              <a:buChar char="–"/>
              <a:defRPr sz="1846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1899186" indent="-211021">
              <a:spcBef>
                <a:spcPct val="20000"/>
              </a:spcBef>
              <a:buChar char="»"/>
              <a:defRPr sz="1846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321227" indent="-21102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46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743269" indent="-21102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46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165310" indent="-21102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46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587351" indent="-21102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46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E7F11DA-F4AB-4703-90E7-750EA5BFFDD3}" type="slidenum">
              <a:rPr lang="ru-RU" altLang="ru-RU" sz="1477">
                <a:solidFill>
                  <a:srgbClr val="FFFFFF"/>
                </a:solidFill>
              </a:rPr>
              <a:pPr>
                <a:spcBef>
                  <a:spcPct val="0"/>
                </a:spcBef>
                <a:buFontTx/>
                <a:buNone/>
              </a:pPr>
              <a:t>2</a:t>
            </a:fld>
            <a:endParaRPr lang="ru-RU" altLang="ru-RU" sz="1477">
              <a:solidFill>
                <a:srgbClr val="FFFFFF"/>
              </a:solidFill>
            </a:endParaRPr>
          </a:p>
        </p:txBody>
      </p:sp>
      <p:pic>
        <p:nvPicPr>
          <p:cNvPr id="1026" name="Picture 2" descr="C:\Users\to18-perevozchikova\Downloads\прав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1484784"/>
            <a:ext cx="3600400" cy="239191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52946161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464296"/>
            <a:ext cx="8229600" cy="3412976"/>
          </a:xfrm>
        </p:spPr>
        <p:txBody>
          <a:bodyPr/>
          <a:lstStyle/>
          <a:p>
            <a:r>
              <a:rPr lang="ru-RU" sz="2800" dirty="0"/>
              <a:t>Нефть и нефтепродукты	</a:t>
            </a:r>
          </a:p>
          <a:p>
            <a:r>
              <a:rPr lang="ru-RU" sz="2800" dirty="0"/>
              <a:t>Сфера естественных монополий	</a:t>
            </a:r>
          </a:p>
          <a:p>
            <a:r>
              <a:rPr lang="ru-RU" sz="2800" dirty="0"/>
              <a:t>Транспортные услуги	</a:t>
            </a:r>
          </a:p>
          <a:p>
            <a:r>
              <a:rPr lang="ru-RU" sz="2800" dirty="0"/>
              <a:t>Промышленность	</a:t>
            </a:r>
          </a:p>
          <a:p>
            <a:r>
              <a:rPr lang="ru-RU" sz="2800" dirty="0"/>
              <a:t>Финансовые рынки</a:t>
            </a:r>
            <a:r>
              <a:rPr lang="ru-RU" dirty="0"/>
              <a:t>	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4EDD7B4-911C-4D00-848F-4295729954A7}" type="slidenum">
              <a:rPr lang="ru-RU" smtClean="0"/>
              <a:pPr>
                <a:defRPr/>
              </a:pPr>
              <a:t>20</a:t>
            </a:fld>
            <a:endParaRPr lang="ru-RU"/>
          </a:p>
        </p:txBody>
      </p:sp>
      <p:sp>
        <p:nvSpPr>
          <p:cNvPr id="7" name="Заголовок 1">
            <a:extLst>
              <a:ext uri="{FF2B5EF4-FFF2-40B4-BE49-F238E27FC236}">
                <a16:creationId xmlns="" xmlns:a16="http://schemas.microsoft.com/office/drawing/2014/main" id="{16FAC573-EFF6-4133-BC70-1AAFA78C39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" y="845840"/>
            <a:ext cx="9180513" cy="1143000"/>
          </a:xfrm>
        </p:spPr>
        <p:txBody>
          <a:bodyPr/>
          <a:lstStyle/>
          <a:p>
            <a:r>
              <a:rPr lang="ru-RU" sz="2800" b="1" dirty="0" smtClean="0">
                <a:solidFill>
                  <a:schemeClr val="tx1"/>
                </a:solidFill>
              </a:rPr>
              <a:t>Перечень социально-значимых рынков </a:t>
            </a:r>
            <a:br>
              <a:rPr lang="ru-RU" sz="2800" b="1" dirty="0" smtClean="0">
                <a:solidFill>
                  <a:schemeClr val="tx1"/>
                </a:solidFill>
              </a:rPr>
            </a:br>
            <a:r>
              <a:rPr lang="ru-RU" sz="2800" b="1" dirty="0" smtClean="0">
                <a:solidFill>
                  <a:schemeClr val="tx1"/>
                </a:solidFill>
              </a:rPr>
              <a:t>(отраслей экономики)</a:t>
            </a:r>
            <a:endParaRPr lang="ru-RU" sz="2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917848"/>
            <a:ext cx="8229600" cy="782960"/>
          </a:xfrm>
        </p:spPr>
        <p:txBody>
          <a:bodyPr/>
          <a:lstStyle/>
          <a:p>
            <a:r>
              <a:rPr lang="ru-RU" sz="2800" b="1" dirty="0"/>
              <a:t>Ожидаемые результаты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4EDD7B4-911C-4D00-848F-4295729954A7}" type="slidenum">
              <a:rPr lang="ru-RU" smtClean="0"/>
              <a:pPr>
                <a:defRPr/>
              </a:pPr>
              <a:t>21</a:t>
            </a:fld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1556792"/>
            <a:ext cx="7437512" cy="48808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3"/>
          <p:cNvSpPr>
            <a:spLocks noChangeArrowheads="1"/>
          </p:cNvSpPr>
          <p:nvPr/>
        </p:nvSpPr>
        <p:spPr bwMode="auto">
          <a:xfrm>
            <a:off x="1331640" y="2906467"/>
            <a:ext cx="6372200" cy="892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1200" cap="none" spc="50" normalizeH="0" baseline="0" noProof="0" dirty="0">
                <a:ln w="11430"/>
                <a:solidFill>
                  <a:srgbClr val="2D2D8A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Arial" pitchFamily="34" charset="0"/>
                <a:ea typeface="MS PGothic" pitchFamily="34" charset="-128"/>
                <a:cs typeface="Arial" pitchFamily="34" charset="0"/>
              </a:rPr>
              <a:t>СПАСИБО ЗА ВНИМАНИЕ!</a:t>
            </a:r>
            <a:r>
              <a:rPr kumimoji="0" lang="en-US" sz="2000" b="1" i="0" u="none" strike="noStrike" kern="1200" cap="none" spc="50" normalizeH="0" baseline="0" noProof="0" dirty="0">
                <a:ln w="11430"/>
                <a:solidFill>
                  <a:srgbClr val="2D2D8A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Arial" pitchFamily="34" charset="0"/>
                <a:ea typeface="MS PGothic" pitchFamily="34" charset="-128"/>
                <a:cs typeface="Arial" pitchFamily="34" charset="0"/>
              </a:rPr>
              <a:t/>
            </a:r>
            <a:br>
              <a:rPr kumimoji="0" lang="en-US" sz="2000" b="1" i="0" u="none" strike="noStrike" kern="1200" cap="none" spc="50" normalizeH="0" baseline="0" noProof="0" dirty="0">
                <a:ln w="11430"/>
                <a:solidFill>
                  <a:srgbClr val="2D2D8A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Arial" pitchFamily="34" charset="0"/>
                <a:ea typeface="MS PGothic" pitchFamily="34" charset="-128"/>
                <a:cs typeface="Arial" pitchFamily="34" charset="0"/>
              </a:rPr>
            </a:br>
            <a:endParaRPr kumimoji="0" lang="ru-RU" sz="2000" b="1" i="0" u="none" strike="noStrike" kern="1200" cap="none" spc="50" normalizeH="0" baseline="0" noProof="0" dirty="0">
              <a:ln w="11430"/>
              <a:solidFill>
                <a:srgbClr val="2D2D8A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uLnTx/>
              <a:uFillTx/>
              <a:latin typeface="Arial" pitchFamily="34" charset="0"/>
              <a:ea typeface="MS PGothic" pitchFamily="34" charset="-128"/>
              <a:cs typeface="Arial" pitchFamily="34" charset="0"/>
            </a:endParaRPr>
          </a:p>
        </p:txBody>
      </p:sp>
      <p:grpSp>
        <p:nvGrpSpPr>
          <p:cNvPr id="4" name="Группа 3"/>
          <p:cNvGrpSpPr/>
          <p:nvPr/>
        </p:nvGrpSpPr>
        <p:grpSpPr>
          <a:xfrm>
            <a:off x="0" y="3598912"/>
            <a:ext cx="4932040" cy="2206352"/>
            <a:chOff x="0" y="4290897"/>
            <a:chExt cx="4932040" cy="2206352"/>
          </a:xfrm>
        </p:grpSpPr>
        <p:pic>
          <p:nvPicPr>
            <p:cNvPr id="27657" name="Picture 5" descr="FAS-logo-color.jpg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65111" y="4290897"/>
              <a:ext cx="577884" cy="5826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7658" name="Picture 6" descr="14098_427100966728_20531316728_5146316_6182604_n.jpg"/>
            <p:cNvPicPr>
              <a:picLocks noChangeAspect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65110" y="5129097"/>
              <a:ext cx="577885" cy="533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7659" name="Picture 7" descr="twitter_newbird_blue.png"/>
            <p:cNvPicPr>
              <a:picLocks noChangeAspect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0" y="5659049"/>
              <a:ext cx="908105" cy="838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7660" name="TextBox 8"/>
            <p:cNvSpPr txBox="1">
              <a:spLocks noChangeArrowheads="1"/>
            </p:cNvSpPr>
            <p:nvPr/>
          </p:nvSpPr>
          <p:spPr bwMode="auto">
            <a:xfrm>
              <a:off x="931910" y="4367097"/>
              <a:ext cx="3608613" cy="5539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3000" b="0" i="0" u="none" strike="noStrike" kern="1200" cap="none" spc="0" normalizeH="0" baseline="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charset="0"/>
                  <a:ea typeface="+mn-ea"/>
                  <a:cs typeface="Arial" charset="0"/>
                </a:rPr>
                <a:t>udmurtia.fas.gov.ru</a:t>
              </a:r>
            </a:p>
          </p:txBody>
        </p:sp>
        <p:sp>
          <p:nvSpPr>
            <p:cNvPr id="27661" name="TextBox 9"/>
            <p:cNvSpPr txBox="1">
              <a:spLocks noChangeArrowheads="1"/>
            </p:cNvSpPr>
            <p:nvPr/>
          </p:nvSpPr>
          <p:spPr bwMode="auto">
            <a:xfrm>
              <a:off x="930000" y="5085184"/>
              <a:ext cx="4002040" cy="5539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3000" b="0" i="0" u="none" strike="noStrike" kern="1200" cap="none" spc="0" normalizeH="0" baseline="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charset="0"/>
                  <a:ea typeface="+mn-ea"/>
                  <a:cs typeface="Arial" charset="0"/>
                </a:rPr>
                <a:t>fb.com/</a:t>
              </a:r>
              <a:r>
                <a:rPr lang="en-US" sz="3000" dirty="0" err="1">
                  <a:solidFill>
                    <a:srgbClr val="333399"/>
                  </a:solidFill>
                </a:rPr>
                <a:t>udm</a:t>
              </a:r>
              <a:r>
                <a:rPr kumimoji="0" lang="en-US" sz="30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charset="0"/>
                  <a:ea typeface="+mn-ea"/>
                  <a:cs typeface="Arial" charset="0"/>
                </a:rPr>
                <a:t>ufas</a:t>
              </a:r>
              <a:endPara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endParaRPr>
            </a:p>
          </p:txBody>
        </p:sp>
        <p:sp>
          <p:nvSpPr>
            <p:cNvPr id="27662" name="TextBox 10"/>
            <p:cNvSpPr txBox="1">
              <a:spLocks noChangeArrowheads="1"/>
            </p:cNvSpPr>
            <p:nvPr/>
          </p:nvSpPr>
          <p:spPr bwMode="auto">
            <a:xfrm>
              <a:off x="899592" y="5805264"/>
              <a:ext cx="3773723" cy="5539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3000" b="0" i="0" u="none" strike="noStrike" kern="1200" cap="none" spc="0" normalizeH="0" baseline="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charset="0"/>
                  <a:ea typeface="+mn-ea"/>
                  <a:cs typeface="Arial" charset="0"/>
                </a:rPr>
                <a:t>twitter.com/ufas18</a:t>
              </a:r>
            </a:p>
          </p:txBody>
        </p:sp>
      </p:grpSp>
      <p:sp>
        <p:nvSpPr>
          <p:cNvPr id="27654" name="Text Box 11"/>
          <p:cNvSpPr txBox="1">
            <a:spLocks noChangeArrowheads="1"/>
          </p:cNvSpPr>
          <p:nvPr/>
        </p:nvSpPr>
        <p:spPr bwMode="auto">
          <a:xfrm>
            <a:off x="2916238" y="5589588"/>
            <a:ext cx="4240212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kumimoji="0" lang="ru-RU" sz="3000" b="0" i="0" u="none" strike="noStrike" kern="1200" cap="none" spc="0" normalizeH="0" baseline="0" noProof="0">
              <a:ln>
                <a:noFill/>
              </a:ln>
              <a:solidFill>
                <a:srgbClr val="00008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grpSp>
        <p:nvGrpSpPr>
          <p:cNvPr id="3" name="Группа 2"/>
          <p:cNvGrpSpPr/>
          <p:nvPr/>
        </p:nvGrpSpPr>
        <p:grpSpPr>
          <a:xfrm>
            <a:off x="4572000" y="3582919"/>
            <a:ext cx="4896544" cy="2155676"/>
            <a:chOff x="1475656" y="4221088"/>
            <a:chExt cx="4896544" cy="2155676"/>
          </a:xfrm>
        </p:grpSpPr>
        <p:pic>
          <p:nvPicPr>
            <p:cNvPr id="27652" name="Picture 8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1475656" y="5013176"/>
              <a:ext cx="774700" cy="71437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pic>
          <p:nvPicPr>
            <p:cNvPr id="27653" name="Picture 4" descr="http://www.kumasoftware.com/images/iconos/iconos-phone.png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1547664" y="5805264"/>
              <a:ext cx="571500" cy="5715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7655" name="TextBox 10"/>
            <p:cNvSpPr txBox="1">
              <a:spLocks noChangeArrowheads="1"/>
            </p:cNvSpPr>
            <p:nvPr/>
          </p:nvSpPr>
          <p:spPr bwMode="auto">
            <a:xfrm>
              <a:off x="2411760" y="5013176"/>
              <a:ext cx="3773487" cy="5540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3000" b="0" i="0" u="none" strike="noStrike" kern="1200" cap="none" spc="0" normalizeH="0" baseline="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charset="0"/>
                  <a:ea typeface="+mn-ea"/>
                  <a:cs typeface="Arial" charset="0"/>
                </a:rPr>
                <a:t>to18@fas.gov.ru</a:t>
              </a:r>
            </a:p>
          </p:txBody>
        </p:sp>
        <p:sp>
          <p:nvSpPr>
            <p:cNvPr id="27656" name="TextBox 10"/>
            <p:cNvSpPr txBox="1">
              <a:spLocks noChangeArrowheads="1"/>
            </p:cNvSpPr>
            <p:nvPr/>
          </p:nvSpPr>
          <p:spPr bwMode="auto">
            <a:xfrm>
              <a:off x="2411760" y="5805264"/>
              <a:ext cx="3773487" cy="5540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3000" b="0" i="0" u="none" strike="noStrike" kern="1200" cap="none" spc="0" normalizeH="0" baseline="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charset="0"/>
                  <a:ea typeface="+mn-ea"/>
                  <a:cs typeface="Arial" charset="0"/>
                </a:rPr>
                <a:t>+7 (3412) 57-22-50</a:t>
              </a:r>
            </a:p>
          </p:txBody>
        </p:sp>
        <p:pic>
          <p:nvPicPr>
            <p:cNvPr id="16" name="Рисунок 15" descr="vkontakte.png"/>
            <p:cNvPicPr>
              <a:picLocks noChangeAspect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1475656" y="4221088"/>
              <a:ext cx="732528" cy="732528"/>
            </a:xfrm>
            <a:prstGeom prst="rect">
              <a:avLst/>
            </a:prstGeom>
          </p:spPr>
        </p:pic>
        <p:sp>
          <p:nvSpPr>
            <p:cNvPr id="17" name="TextBox 16"/>
            <p:cNvSpPr txBox="1"/>
            <p:nvPr/>
          </p:nvSpPr>
          <p:spPr>
            <a:xfrm>
              <a:off x="2411760" y="4293096"/>
              <a:ext cx="3960440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3000" b="0" i="0" u="none" strike="noStrike" kern="1200" cap="none" spc="0" normalizeH="0" baseline="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charset="0"/>
                  <a:ea typeface="+mn-ea"/>
                  <a:cs typeface="Arial" charset="0"/>
                </a:rPr>
                <a:t>vk.com/ufas18</a:t>
              </a:r>
              <a:endParaRPr kumimoji="0" lang="ru-RU" sz="3000" b="0" i="0" u="none" strike="noStrike" kern="120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endParaRPr>
            </a:p>
          </p:txBody>
        </p:sp>
      </p:grpSp>
      <p:pic>
        <p:nvPicPr>
          <p:cNvPr id="2" name="Рисунок 1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3646" y="922602"/>
            <a:ext cx="1832450" cy="1913892"/>
          </a:xfrm>
          <a:prstGeom prst="rect">
            <a:avLst/>
          </a:prstGeom>
        </p:spPr>
      </p:pic>
      <p:pic>
        <p:nvPicPr>
          <p:cNvPr id="19" name="Рисунок 18">
            <a:extLst>
              <a:ext uri="{FF2B5EF4-FFF2-40B4-BE49-F238E27FC236}">
                <a16:creationId xmlns="" xmlns:a16="http://schemas.microsoft.com/office/drawing/2014/main" id="{0A64F985-6D60-4B49-9A46-8AA5C8EB7F95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1399" y="5902698"/>
            <a:ext cx="1870481" cy="674336"/>
          </a:xfrm>
          <a:prstGeom prst="rect">
            <a:avLst/>
          </a:prstGeom>
        </p:spPr>
      </p:pic>
      <p:sp>
        <p:nvSpPr>
          <p:cNvPr id="20" name="TextBox 8">
            <a:extLst>
              <a:ext uri="{FF2B5EF4-FFF2-40B4-BE49-F238E27FC236}">
                <a16:creationId xmlns="" xmlns:a16="http://schemas.microsoft.com/office/drawing/2014/main" id="{33BD99E6-061C-4091-A0E1-9265244B6B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35896" y="6021288"/>
            <a:ext cx="4156511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3000" dirty="0">
                <a:solidFill>
                  <a:srgbClr val="333399"/>
                </a:solidFill>
              </a:rPr>
              <a:t>контроль-</a:t>
            </a:r>
            <a:r>
              <a:rPr lang="ru-RU" sz="3000" dirty="0" err="1">
                <a:solidFill>
                  <a:srgbClr val="333399"/>
                </a:solidFill>
              </a:rPr>
              <a:t>надзор.рф</a:t>
            </a:r>
            <a:endParaRPr kumimoji="0" lang="en-US" sz="3000" b="0" i="0" u="none" strike="noStrike" kern="1200" cap="none" spc="0" normalizeH="0" baseline="0" noProof="0" dirty="0">
              <a:ln>
                <a:noFill/>
              </a:ln>
              <a:solidFill>
                <a:srgbClr val="333399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772703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883781"/>
            <a:ext cx="9144000" cy="836712"/>
          </a:xfrm>
        </p:spPr>
        <p:txBody>
          <a:bodyPr/>
          <a:lstStyle/>
          <a:p>
            <a:r>
              <a:rPr lang="ru-RU" sz="2800" b="1" dirty="0"/>
              <a:t>Целями государственной политики по </a:t>
            </a:r>
            <a:br>
              <a:rPr lang="ru-RU" sz="2800" b="1" dirty="0"/>
            </a:br>
            <a:r>
              <a:rPr lang="ru-RU" sz="2800" b="1" dirty="0"/>
              <a:t>развитию конкуренции являются</a:t>
            </a:r>
            <a:r>
              <a:rPr lang="ru-RU" sz="2800" dirty="0"/>
              <a:t>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525963"/>
          </a:xfrm>
        </p:spPr>
        <p:txBody>
          <a:bodyPr/>
          <a:lstStyle/>
          <a:p>
            <a:r>
              <a:rPr lang="ru-RU" sz="2200" dirty="0"/>
              <a:t>Повышение удовлетворенности потребителей за счет расширения ассортимента товаров, работ, услуг,</a:t>
            </a:r>
          </a:p>
          <a:p>
            <a:pPr>
              <a:buNone/>
            </a:pPr>
            <a:r>
              <a:rPr lang="ru-RU" sz="2200" dirty="0" smtClean="0"/>
              <a:t>     повышения </a:t>
            </a:r>
            <a:r>
              <a:rPr lang="ru-RU" sz="2200" dirty="0"/>
              <a:t>их качества и снижения цен.</a:t>
            </a:r>
          </a:p>
          <a:p>
            <a:r>
              <a:rPr lang="ru-RU" sz="2200" dirty="0"/>
              <a:t>Повышение экономической эффективности и конкурентоспособности </a:t>
            </a:r>
            <a:r>
              <a:rPr lang="ru-RU" sz="2200" dirty="0" err="1"/>
              <a:t>хоз</a:t>
            </a:r>
            <a:r>
              <a:rPr lang="ru-RU" sz="2200" dirty="0"/>
              <a:t>. субъектов.</a:t>
            </a:r>
          </a:p>
          <a:p>
            <a:r>
              <a:rPr lang="ru-RU" sz="2200" dirty="0"/>
              <a:t>Стабильный рост и развитие многоукладной экономики, развитие технологий, снижение издержек в масштабе национальной экономики, снижение социальной напряженности в обществе, обеспечение национальной безопасности.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4EDD7B4-911C-4D00-848F-4295729954A7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773832"/>
            <a:ext cx="8229600" cy="1143000"/>
          </a:xfrm>
        </p:spPr>
        <p:txBody>
          <a:bodyPr/>
          <a:lstStyle/>
          <a:p>
            <a:r>
              <a:rPr lang="ru-RU" sz="2800" b="1" dirty="0"/>
              <a:t>Принципы государственной политики по </a:t>
            </a:r>
            <a:br>
              <a:rPr lang="ru-RU" sz="2800" b="1" dirty="0"/>
            </a:br>
            <a:r>
              <a:rPr lang="ru-RU" sz="2800" b="1" dirty="0"/>
              <a:t>развитию конкуренции: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071389"/>
            <a:ext cx="8229600" cy="4525963"/>
          </a:xfrm>
        </p:spPr>
        <p:txBody>
          <a:bodyPr/>
          <a:lstStyle/>
          <a:p>
            <a:r>
              <a:rPr lang="ru-RU" sz="2400" dirty="0"/>
              <a:t>Сокращение доли </a:t>
            </a:r>
            <a:r>
              <a:rPr lang="ru-RU" sz="2400" dirty="0" err="1"/>
              <a:t>хоз.субъектов</a:t>
            </a:r>
            <a:r>
              <a:rPr lang="ru-RU" sz="2400" dirty="0"/>
              <a:t>, учреждаемых или</a:t>
            </a:r>
          </a:p>
          <a:p>
            <a:pPr>
              <a:buNone/>
            </a:pPr>
            <a:r>
              <a:rPr lang="ru-RU" sz="2400" dirty="0"/>
              <a:t>контролируемых государством или муниципальными</a:t>
            </a:r>
          </a:p>
          <a:p>
            <a:pPr>
              <a:buNone/>
            </a:pPr>
            <a:r>
              <a:rPr lang="ru-RU" sz="2400" dirty="0"/>
              <a:t>образованиями на товарных рынках.</a:t>
            </a:r>
          </a:p>
          <a:p>
            <a:r>
              <a:rPr lang="ru-RU" sz="2400" dirty="0"/>
              <a:t>Обеспечение равных условий и свободы</a:t>
            </a:r>
          </a:p>
          <a:p>
            <a:pPr>
              <a:buNone/>
            </a:pPr>
            <a:r>
              <a:rPr lang="ru-RU" sz="2400" dirty="0"/>
              <a:t>экономической деятельности на всей территории</a:t>
            </a:r>
          </a:p>
          <a:p>
            <a:pPr>
              <a:buNone/>
            </a:pPr>
            <a:r>
              <a:rPr lang="ru-RU" sz="2400" dirty="0"/>
              <a:t>России.</a:t>
            </a:r>
          </a:p>
          <a:p>
            <a:r>
              <a:rPr lang="ru-RU" sz="2400" dirty="0"/>
              <a:t>Признание политики по развитию конкуренции</a:t>
            </a:r>
          </a:p>
          <a:p>
            <a:pPr>
              <a:buNone/>
            </a:pPr>
            <a:r>
              <a:rPr lang="ru-RU" sz="2400" dirty="0"/>
              <a:t>гарантом свободы экономической деятельности.</a:t>
            </a:r>
          </a:p>
          <a:p>
            <a:r>
              <a:rPr lang="ru-RU" sz="2400" dirty="0"/>
              <a:t>Обеспечение развития малого и среднего</a:t>
            </a:r>
          </a:p>
          <a:p>
            <a:pPr>
              <a:buNone/>
            </a:pPr>
            <a:r>
              <a:rPr lang="ru-RU" sz="2400" dirty="0"/>
              <a:t>предпринимательства.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4EDD7B4-911C-4D00-848F-4295729954A7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1824"/>
            <a:ext cx="8229600" cy="1143000"/>
          </a:xfrm>
        </p:spPr>
        <p:txBody>
          <a:bodyPr/>
          <a:lstStyle/>
          <a:p>
            <a:r>
              <a:rPr lang="ru-RU" sz="2800" b="1" dirty="0"/>
              <a:t>Принципы государственной политики по </a:t>
            </a:r>
            <a:br>
              <a:rPr lang="ru-RU" sz="2800" b="1" dirty="0"/>
            </a:br>
            <a:r>
              <a:rPr lang="ru-RU" sz="2800" b="1" dirty="0"/>
              <a:t>развитию конкуренции: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27373"/>
            <a:ext cx="8229600" cy="4525963"/>
          </a:xfrm>
        </p:spPr>
        <p:txBody>
          <a:bodyPr/>
          <a:lstStyle/>
          <a:p>
            <a:r>
              <a:rPr lang="ru-RU" sz="2200" dirty="0"/>
              <a:t>Направленность государственных инвестиций на</a:t>
            </a:r>
          </a:p>
          <a:p>
            <a:pPr>
              <a:buNone/>
            </a:pPr>
            <a:r>
              <a:rPr lang="ru-RU" sz="2200" dirty="0"/>
              <a:t>развитие конкуренции.</a:t>
            </a:r>
          </a:p>
          <a:p>
            <a:r>
              <a:rPr lang="ru-RU" sz="2200" dirty="0"/>
              <a:t>Обеспечение условий для привлечения инвестиций</a:t>
            </a:r>
          </a:p>
          <a:p>
            <a:pPr>
              <a:buNone/>
            </a:pPr>
            <a:r>
              <a:rPr lang="ru-RU" sz="2200" dirty="0" err="1"/>
              <a:t>хоз.субъектов</a:t>
            </a:r>
            <a:r>
              <a:rPr lang="ru-RU" sz="2200" dirty="0"/>
              <a:t> в развитие товарных рынков.</a:t>
            </a:r>
          </a:p>
          <a:p>
            <a:r>
              <a:rPr lang="ru-RU" sz="2200" dirty="0"/>
              <a:t>Недопустимость сдерживания экономически</a:t>
            </a:r>
          </a:p>
          <a:p>
            <a:pPr>
              <a:buNone/>
            </a:pPr>
            <a:r>
              <a:rPr lang="ru-RU" sz="2200" dirty="0"/>
              <a:t>оправданного перехода сфер естественных монополий из состояния естественной монополии в состояние конкурентного рынка.</a:t>
            </a:r>
          </a:p>
          <a:p>
            <a:r>
              <a:rPr lang="ru-RU" sz="2200" dirty="0"/>
              <a:t>Государственное регулирование тарифов, основанное на снижении издержек и повышения их эффективности, обеспечивающее интересы потребителя.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4EDD7B4-911C-4D00-848F-4295729954A7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73832"/>
            <a:ext cx="8229600" cy="1143000"/>
          </a:xfrm>
        </p:spPr>
        <p:txBody>
          <a:bodyPr/>
          <a:lstStyle/>
          <a:p>
            <a:r>
              <a:rPr lang="ru-RU" sz="2800" b="1" dirty="0"/>
              <a:t>Принципы государственной политики по </a:t>
            </a:r>
            <a:br>
              <a:rPr lang="ru-RU" sz="2800" b="1" dirty="0"/>
            </a:br>
            <a:r>
              <a:rPr lang="ru-RU" sz="2800" b="1" dirty="0"/>
              <a:t>развитию конкуренции: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27373"/>
            <a:ext cx="8229600" cy="4525963"/>
          </a:xfrm>
        </p:spPr>
        <p:txBody>
          <a:bodyPr/>
          <a:lstStyle/>
          <a:p>
            <a:r>
              <a:rPr lang="ru-RU" sz="2400" dirty="0"/>
              <a:t>Недопустимость государственного регулирования цен (тарифов) на товарных рынках в условиях конкуренции.</a:t>
            </a:r>
          </a:p>
          <a:p>
            <a:r>
              <a:rPr lang="ru-RU" sz="2400" dirty="0"/>
              <a:t>Развитие конкуренции в сферах деятельности унитарных предприятий.</a:t>
            </a:r>
          </a:p>
          <a:p>
            <a:r>
              <a:rPr lang="ru-RU" sz="2400" dirty="0"/>
              <a:t>Сочетание превентивного и последующего контроля</a:t>
            </a:r>
          </a:p>
          <a:p>
            <a:pPr>
              <a:buNone/>
            </a:pPr>
            <a:r>
              <a:rPr lang="ru-RU" sz="2400" dirty="0"/>
              <a:t>для целей защиты конкуренции.</a:t>
            </a:r>
          </a:p>
          <a:p>
            <a:r>
              <a:rPr lang="ru-RU" sz="2400" dirty="0"/>
              <a:t>Стимулирование </a:t>
            </a:r>
            <a:r>
              <a:rPr lang="ru-RU" sz="2400" dirty="0" err="1"/>
              <a:t>хоз.субъектов</a:t>
            </a:r>
            <a:r>
              <a:rPr lang="ru-RU" sz="2400" dirty="0"/>
              <a:t> внедрять систему</a:t>
            </a:r>
          </a:p>
          <a:p>
            <a:pPr>
              <a:buNone/>
            </a:pPr>
            <a:r>
              <a:rPr lang="ru-RU" sz="2400" dirty="0"/>
              <a:t>внутреннего обеспечения соответствия требованиям антимонопольного законодательства (</a:t>
            </a:r>
            <a:r>
              <a:rPr lang="ru-RU" sz="2400" dirty="0" err="1"/>
              <a:t>комплаенс</a:t>
            </a:r>
            <a:r>
              <a:rPr lang="ru-RU" sz="2400" dirty="0"/>
              <a:t>)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4EDD7B4-911C-4D00-848F-4295729954A7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3568" y="1700808"/>
            <a:ext cx="8229600" cy="5257800"/>
          </a:xfrm>
        </p:spPr>
        <p:txBody>
          <a:bodyPr/>
          <a:lstStyle/>
          <a:p>
            <a:r>
              <a:rPr lang="ru-RU" sz="2300" dirty="0"/>
              <a:t>Открытость антимонопольной политики.</a:t>
            </a:r>
          </a:p>
          <a:p>
            <a:r>
              <a:rPr lang="ru-RU" sz="2300" dirty="0"/>
              <a:t>Ответственность органов государственной власти и</a:t>
            </a:r>
          </a:p>
          <a:p>
            <a:pPr>
              <a:buNone/>
            </a:pPr>
            <a:r>
              <a:rPr lang="ru-RU" sz="2300" dirty="0"/>
              <a:t>органов местного самоуправления за реализацию</a:t>
            </a:r>
          </a:p>
          <a:p>
            <a:pPr>
              <a:buNone/>
            </a:pPr>
            <a:r>
              <a:rPr lang="ru-RU" sz="2300" dirty="0"/>
              <a:t>политики по развитию конкуренции.</a:t>
            </a:r>
          </a:p>
          <a:p>
            <a:pPr>
              <a:buFont typeface="Arial" pitchFamily="34" charset="0"/>
              <a:buChar char="•"/>
            </a:pPr>
            <a:r>
              <a:rPr lang="ru-RU" sz="2300" dirty="0"/>
              <a:t>  Измеримость результатов </a:t>
            </a:r>
            <a:r>
              <a:rPr lang="ru-RU" sz="2300" dirty="0" err="1"/>
              <a:t>госполитики</a:t>
            </a:r>
            <a:r>
              <a:rPr lang="ru-RU" sz="2300" dirty="0"/>
              <a:t> по развитию конкуренции. </a:t>
            </a:r>
          </a:p>
          <a:p>
            <a:r>
              <a:rPr lang="ru-RU" sz="2300" dirty="0"/>
              <a:t>Стимулирование со стороны государства</a:t>
            </a:r>
          </a:p>
          <a:p>
            <a:pPr>
              <a:buNone/>
            </a:pPr>
            <a:r>
              <a:rPr lang="ru-RU" sz="2300" dirty="0"/>
              <a:t>добросовестных практик осуществления хозяйственной деятельности.</a:t>
            </a:r>
          </a:p>
          <a:p>
            <a:r>
              <a:rPr lang="ru-RU" sz="2300" dirty="0"/>
              <a:t>Развитие биржевой торговли в России.</a:t>
            </a:r>
          </a:p>
          <a:p>
            <a:r>
              <a:rPr lang="ru-RU" sz="2300" dirty="0"/>
              <a:t>Информационная открытость деятельности</a:t>
            </a:r>
          </a:p>
          <a:p>
            <a:pPr>
              <a:buNone/>
            </a:pPr>
            <a:r>
              <a:rPr lang="ru-RU" sz="2300" dirty="0"/>
              <a:t>инфраструктурных монополий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4EDD7B4-911C-4D00-848F-4295729954A7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  <p:sp>
        <p:nvSpPr>
          <p:cNvPr id="7" name="Заголовок 1">
            <a:extLst>
              <a:ext uri="{FF2B5EF4-FFF2-40B4-BE49-F238E27FC236}">
                <a16:creationId xmlns="" xmlns:a16="http://schemas.microsoft.com/office/drawing/2014/main" id="{5235E09E-0396-451B-B915-F58C8DD05B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73832"/>
            <a:ext cx="8229600" cy="1143000"/>
          </a:xfrm>
        </p:spPr>
        <p:txBody>
          <a:bodyPr/>
          <a:lstStyle/>
          <a:p>
            <a:r>
              <a:rPr lang="ru-RU" sz="2800" b="1" dirty="0"/>
              <a:t>Принципы государственной политики по </a:t>
            </a:r>
            <a:br>
              <a:rPr lang="ru-RU" sz="2800" b="1" dirty="0"/>
            </a:br>
            <a:r>
              <a:rPr lang="ru-RU" sz="2800" b="1" dirty="0"/>
              <a:t>развитию конкуренции: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1143000"/>
          </a:xfrm>
        </p:spPr>
        <p:txBody>
          <a:bodyPr/>
          <a:lstStyle/>
          <a:p>
            <a:r>
              <a:rPr lang="ru-RU" sz="2800" b="1" dirty="0"/>
              <a:t>Принципы государственной политики по </a:t>
            </a:r>
            <a:br>
              <a:rPr lang="ru-RU" sz="2800" b="1" dirty="0"/>
            </a:br>
            <a:r>
              <a:rPr lang="ru-RU" sz="2800" b="1" dirty="0"/>
              <a:t>развитию конкуренции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55365"/>
            <a:ext cx="8229600" cy="4525963"/>
          </a:xfrm>
        </p:spPr>
        <p:txBody>
          <a:bodyPr/>
          <a:lstStyle/>
          <a:p>
            <a:r>
              <a:rPr lang="ru-RU" sz="2400" dirty="0"/>
              <a:t>Обеспечение прозрачности закупок товаров, работ, услуг для государственных и муниципальных нужд, а также закупок компаниями с </a:t>
            </a:r>
            <a:r>
              <a:rPr lang="ru-RU" sz="2400" dirty="0" err="1"/>
              <a:t>госучастием</a:t>
            </a:r>
            <a:endParaRPr lang="ru-RU" sz="2400" dirty="0"/>
          </a:p>
          <a:p>
            <a:r>
              <a:rPr lang="ru-RU" sz="2400" dirty="0"/>
              <a:t>Внедрение </a:t>
            </a:r>
            <a:r>
              <a:rPr lang="ru-RU" sz="2400" dirty="0" err="1"/>
              <a:t>риск-ориентированного</a:t>
            </a:r>
            <a:r>
              <a:rPr lang="ru-RU" sz="2400" dirty="0"/>
              <a:t> подхода в деятельности органов контроля </a:t>
            </a:r>
          </a:p>
          <a:p>
            <a:r>
              <a:rPr lang="ru-RU" sz="2400" dirty="0"/>
              <a:t>Совершенствование антимонопольного регулирования в условиях развития цифровой экономики, в целях повышения </a:t>
            </a:r>
            <a:r>
              <a:rPr lang="ru-RU" sz="2400" dirty="0" err="1"/>
              <a:t>конкурентноспособности</a:t>
            </a:r>
            <a:r>
              <a:rPr lang="ru-RU" sz="2400" dirty="0"/>
              <a:t> российских компаний на мировых рынках</a:t>
            </a:r>
          </a:p>
          <a:p>
            <a:pPr>
              <a:buNone/>
            </a:pPr>
            <a:endParaRPr lang="ru-RU" sz="2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4EDD7B4-911C-4D00-848F-4295729954A7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32855" y="991915"/>
            <a:ext cx="9144000" cy="636885"/>
          </a:xfrm>
        </p:spPr>
        <p:txBody>
          <a:bodyPr/>
          <a:lstStyle/>
          <a:p>
            <a:r>
              <a:rPr lang="ru-RU" sz="2800" b="1" dirty="0"/>
              <a:t>Мероприятия, направленные на достижение ключевых показателей: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4345" y="2132856"/>
            <a:ext cx="8229600" cy="3096344"/>
          </a:xfrm>
        </p:spPr>
        <p:txBody>
          <a:bodyPr/>
          <a:lstStyle/>
          <a:p>
            <a:r>
              <a:rPr lang="ru-RU" sz="2400" dirty="0"/>
              <a:t>Обеспечение во всех отраслях экономики Российской Федерации, за исключением сфер деятельности субъектов естественных монополий и организаций оборонно-промышленного комплекса, присутствия </a:t>
            </a:r>
            <a:r>
              <a:rPr lang="ru-RU" sz="2400" u="sng" dirty="0">
                <a:solidFill>
                  <a:schemeClr val="tx1"/>
                </a:solidFill>
              </a:rPr>
              <a:t>не менее </a:t>
            </a:r>
            <a:r>
              <a:rPr lang="ru-RU" sz="2400" u="sng" dirty="0" smtClean="0">
                <a:solidFill>
                  <a:schemeClr val="tx1"/>
                </a:solidFill>
              </a:rPr>
              <a:t>3 </a:t>
            </a:r>
            <a:r>
              <a:rPr lang="ru-RU" sz="2400" u="sng" dirty="0">
                <a:solidFill>
                  <a:schemeClr val="tx1"/>
                </a:solidFill>
              </a:rPr>
              <a:t>хозяйствующих субъектов, не менее чем </a:t>
            </a:r>
            <a:r>
              <a:rPr lang="ru-RU" sz="2400" u="sng" dirty="0" smtClean="0">
                <a:solidFill>
                  <a:schemeClr val="tx1"/>
                </a:solidFill>
              </a:rPr>
              <a:t>1 </a:t>
            </a:r>
            <a:r>
              <a:rPr lang="ru-RU" sz="2400" u="sng" dirty="0">
                <a:solidFill>
                  <a:schemeClr val="tx1"/>
                </a:solidFill>
              </a:rPr>
              <a:t>из которых относится к частному бизнесу;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4EDD7B4-911C-4D00-848F-4295729954A7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21351</TotalTime>
  <Words>854</Words>
  <Application>Microsoft Office PowerPoint</Application>
  <PresentationFormat>Экран (4:3)</PresentationFormat>
  <Paragraphs>138</Paragraphs>
  <Slides>22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Оформление по умолчанию</vt:lpstr>
      <vt:lpstr>Слайд 1</vt:lpstr>
      <vt:lpstr> </vt:lpstr>
      <vt:lpstr>Целями государственной политики по  развитию конкуренции являются:</vt:lpstr>
      <vt:lpstr>Принципы государственной политики по  развитию конкуренции:</vt:lpstr>
      <vt:lpstr>Принципы государственной политики по  развитию конкуренции:</vt:lpstr>
      <vt:lpstr>Принципы государственной политики по  развитию конкуренции:</vt:lpstr>
      <vt:lpstr>Принципы государственной политики по  развитию конкуренции:</vt:lpstr>
      <vt:lpstr>Принципы государственной политики по  развитию конкуренции</vt:lpstr>
      <vt:lpstr>Мероприятия, направленные на достижение ключевых показателей: </vt:lpstr>
      <vt:lpstr>Мероприятия, направленные на достижение ключевых показателей: </vt:lpstr>
      <vt:lpstr>Мероприятия, направленные на достижение ключевых показателей: </vt:lpstr>
      <vt:lpstr>Слайд 12</vt:lpstr>
      <vt:lpstr>  Реализация Национального плана</vt:lpstr>
      <vt:lpstr> Реализация Национального плана</vt:lpstr>
      <vt:lpstr> Реализация Национального плана</vt:lpstr>
      <vt:lpstr>Перечень социально-значимых рынков  (отраслей экономики)</vt:lpstr>
      <vt:lpstr>Слайд 17</vt:lpstr>
      <vt:lpstr>Слайд 18</vt:lpstr>
      <vt:lpstr>Слайд 19</vt:lpstr>
      <vt:lpstr>Перечень социально-значимых рынков  (отраслей экономики)</vt:lpstr>
      <vt:lpstr>Ожидаемые результаты </vt:lpstr>
      <vt:lpstr>Слайд 22</vt:lpstr>
    </vt:vector>
  </TitlesOfParts>
  <Company>ФАС России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Нагайчук Е.Г.</dc:creator>
  <cp:lastModifiedBy>Перевозчикова</cp:lastModifiedBy>
  <cp:revision>2005</cp:revision>
  <cp:lastPrinted>2017-09-25T05:53:04Z</cp:lastPrinted>
  <dcterms:created xsi:type="dcterms:W3CDTF">2011-08-24T07:02:51Z</dcterms:created>
  <dcterms:modified xsi:type="dcterms:W3CDTF">2018-02-13T15:13:11Z</dcterms:modified>
</cp:coreProperties>
</file>