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431" r:id="rId3"/>
    <p:sldId id="433" r:id="rId4"/>
    <p:sldId id="388" r:id="rId5"/>
    <p:sldId id="429" r:id="rId6"/>
    <p:sldId id="432" r:id="rId7"/>
    <p:sldId id="428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7660"/>
    <a:srgbClr val="0033CC"/>
    <a:srgbClr val="DD5D43"/>
    <a:srgbClr val="FFCC99"/>
    <a:srgbClr val="FFCCCC"/>
    <a:srgbClr val="2C5AA4"/>
    <a:srgbClr val="008080"/>
    <a:srgbClr val="0099CC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9269" autoAdjust="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5" y="0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9" y="4714442"/>
            <a:ext cx="5437821" cy="44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052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5" y="9432052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97ABC1-93AD-41C3-B622-06D3D441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BBB-1005-4AD8-A833-9274C9A0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1DE-2060-4C25-9897-858E242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A050-E59C-4B88-8D89-6AF7327B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A37-3841-4D01-B6E2-257CAD0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21E-AF3D-486F-B45D-F7F3E0C3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D7B4-911C-4D00-848F-42957299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625F-6830-42B8-88A1-B4773767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F9F6-D806-4EC0-B720-38820E6B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FAE-4FD7-46BE-908C-87E70607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75E0-9FD6-4755-9E56-940D3981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B49A-8601-4709-B0D0-BBD79F24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64AB-8F69-4D4E-93D2-A3C68C4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E247-E845-41E3-847B-A191E6C5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316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C5FCFA-C159-488E-A391-5E7F6A2C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7504" y="2852936"/>
            <a:ext cx="9036496" cy="352839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Нарушение имущественных прав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FIFA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акт недобросовестной конкуренции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ヒラギノ角ゴ Pro W3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ヒラギノ角ゴ Pro W3" charset="-128"/>
              <a:cs typeface="+mn-cs"/>
            </a:endParaRPr>
          </a:p>
          <a:p>
            <a:pPr algn="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ヒラギノ角ゴ Pro W3" charset="-128"/>
                <a:cs typeface="+mn-cs"/>
              </a:rPr>
              <a:t>                                                                             Семенова Т.А.	</a:t>
            </a:r>
          </a:p>
          <a:p>
            <a:pPr algn="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ヒラギノ角ゴ Pro W3" charset="-128"/>
                <a:cs typeface="+mn-cs"/>
              </a:rPr>
              <a:t>Ижевск – 2018 г.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ヒラギノ角ゴ Pro W3" charset="-128"/>
              <a:cs typeface="+mn-cs"/>
            </a:endParaRP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0" y="220503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>
                <a:solidFill>
                  <a:srgbClr val="008080"/>
                </a:solidFill>
              </a:rPr>
              <a:t>УПРАВЛЕНИЕ ФЕДЕРАЛЬНОЙ </a:t>
            </a:r>
          </a:p>
          <a:p>
            <a:pPr algn="r"/>
            <a:r>
              <a:rPr lang="ru-RU" sz="2300" b="1">
                <a:solidFill>
                  <a:srgbClr val="008080"/>
                </a:solidFill>
              </a:rPr>
              <a:t>АНТИМОНОПОЛЬНОЙ СЛУЖБЫ ПО УДМУРТСКОЙ РЕСПУБЛИКЕ</a:t>
            </a:r>
            <a:endParaRPr lang="en-US" sz="2300" b="1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18-semenova\Downloads\soccer-ball-in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9144001" cy="5723780"/>
          </a:xfrm>
          <a:prstGeom prst="rect">
            <a:avLst/>
          </a:prstGeom>
          <a:noFill/>
        </p:spPr>
      </p:pic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символики Чемпионата мира по футболу FIFA 2018 г.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640960" cy="47089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Всемирным руководящим органом в области футбола является Международная федерация футбольных ассоциаций (далее — «FIFA»). Права на использование символики Чемпионата мира, лицензирование и продажу билетов принадлежат FIFA.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Представителем FIFA по вопросам защиты бренда и интеллектуальной собственности, а также по взаимодействию с уполномоченными государственными органами на территории стран Таможенного Союза ЕАЭС, является </a:t>
            </a:r>
            <a:r>
              <a:rPr lang="ru-RU" sz="2000" b="1" dirty="0"/>
              <a:t>ООО «Агентство интеллектуальной собственности»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2000" b="1" dirty="0"/>
              <a:t>На сайте </a:t>
            </a:r>
            <a:r>
              <a:rPr lang="en-US" sz="2000" b="1" dirty="0">
                <a:solidFill>
                  <a:srgbClr val="FF0000"/>
                </a:solidFill>
              </a:rPr>
              <a:t>www.ais-agency.ru</a:t>
            </a:r>
            <a:r>
              <a:rPr lang="en-US" sz="2000" b="1" dirty="0"/>
              <a:t> </a:t>
            </a:r>
            <a:r>
              <a:rPr lang="ru-RU" sz="2000" b="1" dirty="0"/>
              <a:t>представлена актуальная информация по полному перечню объектов интеллектуальной собственности, подлежащей защите при проведении чемпионата мира по футболу </a:t>
            </a:r>
            <a:r>
              <a:rPr lang="en-US" sz="2000" b="1" dirty="0"/>
              <a:t>FIFA </a:t>
            </a:r>
            <a:r>
              <a:rPr lang="ru-RU" sz="2000" b="1" dirty="0"/>
              <a:t>2018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символики чемпионата мира по футболу FIFA 2018 г.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/>
                </a:solidFill>
              </a:rPr>
              <a:t>Примеры товарных знаков FIFA: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39" y="1908770"/>
            <a:ext cx="2981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377" y="2492896"/>
            <a:ext cx="2771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590" y="1628800"/>
            <a:ext cx="29908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символики чемпионата мира по футболу FIFA 2018 г.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to18-semenova\Downloads\worldcup2018-cropped_8h8z1b9ciaxr1pdp6l7dq4gd1jpgt-14198006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42934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5172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</a:rPr>
              <a:t>Использование символики чемпионата мира по футболу FIFA 2018 года, допускается только при условии заключения соответствующего договора с FIFA или уполномоченными организациями FIFA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18-semenova\Downloads\soccer-ball-in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44001" cy="6083820"/>
          </a:xfrm>
          <a:prstGeom prst="rect">
            <a:avLst/>
          </a:prstGeom>
          <a:noFill/>
        </p:spPr>
      </p:pic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символики чемпионата мира по футболу FIFA 2018 г.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640960" cy="501675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Федеральный закон от 07.06.2013 №108-ФЗ «О подготовке и проведении в Российской Федерации чемпионата мира по футболу </a:t>
            </a:r>
            <a:r>
              <a:rPr lang="en-US" sz="2000" b="1" dirty="0">
                <a:solidFill>
                  <a:srgbClr val="FF0000"/>
                </a:solidFill>
              </a:rPr>
              <a:t>FIFA </a:t>
            </a:r>
            <a:r>
              <a:rPr lang="ru-RU" sz="2000" b="1" dirty="0">
                <a:solidFill>
                  <a:srgbClr val="FF0000"/>
                </a:solidFill>
              </a:rPr>
              <a:t>2018 года, Кубка конфедераций </a:t>
            </a:r>
            <a:r>
              <a:rPr lang="en-US" sz="2000" b="1" dirty="0">
                <a:solidFill>
                  <a:srgbClr val="FF0000"/>
                </a:solidFill>
              </a:rPr>
              <a:t>FIFA </a:t>
            </a:r>
            <a:r>
              <a:rPr lang="ru-RU" sz="2000" b="1" dirty="0">
                <a:solidFill>
                  <a:srgbClr val="FF0000"/>
                </a:solidFill>
              </a:rPr>
              <a:t>2017 года и внесении изменений в отдельные законодательные акты Российской Федерации» 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Признаются недобросовестной конкуренцией следующие действия, в том числе:</a:t>
            </a: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1) введение в оборот товаров либо выполнение работ, если при этом незаконно использовались символика FIFA;</a:t>
            </a: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2) введение в заблуждение, в том числе посредством создания ложного представления о причастности производителя товара и (или) рекламодателя к FIFA;</a:t>
            </a: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3) введение в заблуждение, в том числе посредством создания ложного представления об одобрении FIFA товаров, работ, услуг.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 незаконного использования символики FIFA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382836" cy="44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559771" cy="35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9392B-7366-4577-A2BB-3CC289DF2A8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0756586-9AA5-4267-AC22-941E1059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906467"/>
            <a:ext cx="63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СПАСИБО ЗА ВНИМАНИЕ!</a:t>
            </a: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ru-RU" sz="2000" b="1" i="0" u="none" strike="noStrike" kern="1200" cap="none" spc="50" normalizeH="0" baseline="0" noProof="0" dirty="0">
              <a:ln w="11430"/>
              <a:solidFill>
                <a:srgbClr val="2D2D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5CE042E3-6155-4649-BBE6-98ED953ED033}"/>
              </a:ext>
            </a:extLst>
          </p:cNvPr>
          <p:cNvGrpSpPr/>
          <p:nvPr/>
        </p:nvGrpSpPr>
        <p:grpSpPr>
          <a:xfrm>
            <a:off x="0" y="3598912"/>
            <a:ext cx="4932040" cy="2206352"/>
            <a:chOff x="0" y="4290897"/>
            <a:chExt cx="4932040" cy="2206352"/>
          </a:xfrm>
        </p:grpSpPr>
        <p:pic>
          <p:nvPicPr>
            <p:cNvPr id="22" name="Picture 5" descr="FAS-logo-color.jpg">
              <a:extLst>
                <a:ext uri="{FF2B5EF4-FFF2-40B4-BE49-F238E27FC236}">
                  <a16:creationId xmlns="" xmlns:a16="http://schemas.microsoft.com/office/drawing/2014/main" id="{3874A91C-0D2E-47E5-8940-061A68C9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11" y="4290897"/>
              <a:ext cx="577884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14098_427100966728_20531316728_5146316_6182604_n.jpg">
              <a:extLst>
                <a:ext uri="{FF2B5EF4-FFF2-40B4-BE49-F238E27FC236}">
                  <a16:creationId xmlns="" xmlns:a16="http://schemas.microsoft.com/office/drawing/2014/main" id="{C6CBF229-5F18-4201-BAD2-4F2508AE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10" y="5129097"/>
              <a:ext cx="57788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 descr="twitter_newbird_blue.png">
              <a:extLst>
                <a:ext uri="{FF2B5EF4-FFF2-40B4-BE49-F238E27FC236}">
                  <a16:creationId xmlns="" xmlns:a16="http://schemas.microsoft.com/office/drawing/2014/main" id="{3C0E1FD1-F3D0-4195-BC7D-CB8BF67A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659049"/>
              <a:ext cx="9081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8">
              <a:extLst>
                <a:ext uri="{FF2B5EF4-FFF2-40B4-BE49-F238E27FC236}">
                  <a16:creationId xmlns="" xmlns:a16="http://schemas.microsoft.com/office/drawing/2014/main" id="{7A177EFC-9889-49B1-94DC-3D9DCFEEF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910" y="4367097"/>
              <a:ext cx="36086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udmurtia.fas.gov.ru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="" xmlns:a16="http://schemas.microsoft.com/office/drawing/2014/main" id="{EACAB886-D218-4B71-8D33-36E4EDC92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000" y="5085184"/>
              <a:ext cx="40020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fb.com/</a:t>
              </a:r>
              <a:r>
                <a:rPr lang="en-US" sz="3000" dirty="0" err="1">
                  <a:solidFill>
                    <a:srgbClr val="333399"/>
                  </a:solidFill>
                </a:rPr>
                <a:t>udm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ufas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="" xmlns:a16="http://schemas.microsoft.com/office/drawing/2014/main" id="{AEEA9B04-36B4-4552-9DFA-6A86F0952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377372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twitter.com/ufas18</a:t>
              </a:r>
            </a:p>
          </p:txBody>
        </p:sp>
      </p:grpSp>
      <p:sp>
        <p:nvSpPr>
          <p:cNvPr id="28" name="Text Box 11">
            <a:extLst>
              <a:ext uri="{FF2B5EF4-FFF2-40B4-BE49-F238E27FC236}">
                <a16:creationId xmlns="" xmlns:a16="http://schemas.microsoft.com/office/drawing/2014/main" id="{A601BD65-2715-4F51-9D73-F1EDA71E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89588"/>
            <a:ext cx="424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F28358E2-D88C-4019-9C94-138725DDBC28}"/>
              </a:ext>
            </a:extLst>
          </p:cNvPr>
          <p:cNvGrpSpPr/>
          <p:nvPr/>
        </p:nvGrpSpPr>
        <p:grpSpPr>
          <a:xfrm>
            <a:off x="4572000" y="3582919"/>
            <a:ext cx="4896544" cy="2155676"/>
            <a:chOff x="1475656" y="4221088"/>
            <a:chExt cx="4896544" cy="2155676"/>
          </a:xfrm>
        </p:grpSpPr>
        <p:pic>
          <p:nvPicPr>
            <p:cNvPr id="30" name="Picture 8">
              <a:extLst>
                <a:ext uri="{FF2B5EF4-FFF2-40B4-BE49-F238E27FC236}">
                  <a16:creationId xmlns="" xmlns:a16="http://schemas.microsoft.com/office/drawing/2014/main" id="{0A690CE0-C6BB-4937-A2E5-F04898A3A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5013176"/>
              <a:ext cx="774700" cy="714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" name="Picture 4" descr="http://www.kumasoftware.com/images/iconos/iconos-phone.png">
              <a:extLst>
                <a:ext uri="{FF2B5EF4-FFF2-40B4-BE49-F238E27FC236}">
                  <a16:creationId xmlns="" xmlns:a16="http://schemas.microsoft.com/office/drawing/2014/main" id="{9B2ECE56-C8D8-44B8-903B-FB11F68B7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5805264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10">
              <a:extLst>
                <a:ext uri="{FF2B5EF4-FFF2-40B4-BE49-F238E27FC236}">
                  <a16:creationId xmlns="" xmlns:a16="http://schemas.microsoft.com/office/drawing/2014/main" id="{F4A65FA9-55C6-4836-9715-0AE8D3743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013176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to18@fas.gov.ru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="" xmlns:a16="http://schemas.microsoft.com/office/drawing/2014/main" id="{1DF1E04D-94BB-406A-8618-90CAEB74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805264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+7 (3412) 57-22-50</a:t>
              </a:r>
            </a:p>
          </p:txBody>
        </p:sp>
        <p:pic>
          <p:nvPicPr>
            <p:cNvPr id="34" name="Рисунок 33" descr="vkontakte.png">
              <a:extLst>
                <a:ext uri="{FF2B5EF4-FFF2-40B4-BE49-F238E27FC236}">
                  <a16:creationId xmlns="" xmlns:a16="http://schemas.microsoft.com/office/drawing/2014/main" id="{33B9081C-B7D8-45BE-90DC-A03A9FB41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656" y="4221088"/>
              <a:ext cx="732528" cy="73252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4187DD4-FAF6-4CC9-89A5-F81F8D4651F8}"/>
                </a:ext>
              </a:extLst>
            </p:cNvPr>
            <p:cNvSpPr txBox="1"/>
            <p:nvPr/>
          </p:nvSpPr>
          <p:spPr>
            <a:xfrm>
              <a:off x="2411760" y="4293096"/>
              <a:ext cx="39604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vk.com/ufas18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31C3407-DC7F-40A6-B8F8-36B8FF297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46" y="922602"/>
            <a:ext cx="1832450" cy="19138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288F86F-1EE4-4371-9C3D-BA87176E6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99" y="5902698"/>
            <a:ext cx="1870481" cy="674336"/>
          </a:xfrm>
          <a:prstGeom prst="rect">
            <a:avLst/>
          </a:prstGeom>
        </p:spPr>
      </p:pic>
      <p:sp>
        <p:nvSpPr>
          <p:cNvPr id="38" name="TextBox 8">
            <a:extLst>
              <a:ext uri="{FF2B5EF4-FFF2-40B4-BE49-F238E27FC236}">
                <a16:creationId xmlns="" xmlns:a16="http://schemas.microsoft.com/office/drawing/2014/main" id="{540866BC-46CD-4EAD-8575-12C568A3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6021288"/>
            <a:ext cx="41565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>
                <a:solidFill>
                  <a:srgbClr val="333399"/>
                </a:solidFill>
              </a:rPr>
              <a:t>контроль-</a:t>
            </a:r>
            <a:r>
              <a:rPr lang="ru-RU" sz="3000" dirty="0" err="1">
                <a:solidFill>
                  <a:srgbClr val="333399"/>
                </a:solidFill>
              </a:rPr>
              <a:t>надзор.рф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7031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18394</TotalTime>
  <Words>315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Семенова</cp:lastModifiedBy>
  <cp:revision>1825</cp:revision>
  <cp:lastPrinted>2017-02-01T11:54:24Z</cp:lastPrinted>
  <dcterms:created xsi:type="dcterms:W3CDTF">2011-08-24T07:02:51Z</dcterms:created>
  <dcterms:modified xsi:type="dcterms:W3CDTF">2018-02-13T12:49:37Z</dcterms:modified>
</cp:coreProperties>
</file>