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256" r:id="rId2"/>
    <p:sldId id="481" r:id="rId3"/>
    <p:sldId id="470" r:id="rId4"/>
    <p:sldId id="520" r:id="rId5"/>
    <p:sldId id="521" r:id="rId6"/>
    <p:sldId id="522" r:id="rId7"/>
    <p:sldId id="523" r:id="rId8"/>
    <p:sldId id="489" r:id="rId9"/>
    <p:sldId id="524" r:id="rId10"/>
    <p:sldId id="527" r:id="rId11"/>
    <p:sldId id="493" r:id="rId12"/>
    <p:sldId id="494" r:id="rId13"/>
    <p:sldId id="495" r:id="rId14"/>
    <p:sldId id="505" r:id="rId15"/>
    <p:sldId id="456" r:id="rId16"/>
    <p:sldId id="508" r:id="rId17"/>
    <p:sldId id="509" r:id="rId18"/>
    <p:sldId id="511" r:id="rId19"/>
    <p:sldId id="526" r:id="rId20"/>
    <p:sldId id="428" r:id="rId21"/>
  </p:sldIdLst>
  <p:sldSz cx="9144000" cy="6858000" type="screen4x3"/>
  <p:notesSz cx="6648450" cy="98504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5D43"/>
    <a:srgbClr val="009999"/>
    <a:srgbClr val="E27660"/>
    <a:srgbClr val="006666"/>
    <a:srgbClr val="2C5AA4"/>
    <a:srgbClr val="008080"/>
    <a:srgbClr val="0099CC"/>
    <a:srgbClr val="0033CC"/>
    <a:srgbClr val="FFCC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9269" autoAdjust="0"/>
  </p:normalViewPr>
  <p:slideViewPr>
    <p:cSldViewPr>
      <p:cViewPr varScale="1">
        <p:scale>
          <a:sx n="86" d="100"/>
          <a:sy n="86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622578972706791E-2"/>
          <c:y val="3.0959034652297608E-2"/>
          <c:w val="0.37451591026922976"/>
          <c:h val="0.6939588142101973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006666"/>
              </a:solidFill>
              <a:ln w="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84-40F7-978B-B99178CCE971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184-40F7-978B-B99178CCE971}"/>
              </c:ext>
            </c:extLst>
          </c:dPt>
          <c:dPt>
            <c:idx val="2"/>
            <c:bubble3D val="0"/>
            <c:spPr>
              <a:solidFill>
                <a:srgbClr val="009999"/>
              </a:solidFill>
              <a:ln w="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184-40F7-978B-B99178CCE971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184-40F7-978B-B99178CCE971}"/>
              </c:ext>
            </c:extLst>
          </c:dPt>
          <c:dPt>
            <c:idx val="4"/>
            <c:bubble3D val="0"/>
            <c:spPr>
              <a:solidFill>
                <a:schemeClr val="accent3">
                  <a:lumMod val="75000"/>
                </a:schemeClr>
              </a:solidFill>
              <a:ln w="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184-40F7-978B-B99178CCE971}"/>
              </c:ext>
            </c:extLst>
          </c:dPt>
          <c:dPt>
            <c:idx val="5"/>
            <c:bubble3D val="0"/>
            <c:spPr>
              <a:solidFill>
                <a:schemeClr val="accent3">
                  <a:lumMod val="75000"/>
                </a:schemeClr>
              </a:solidFill>
              <a:ln w="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A184-40F7-978B-B99178CCE97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184-40F7-978B-B99178CCE97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A184-40F7-978B-B99178CCE97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184-40F7-978B-B99178CCE971}"/>
                </c:ext>
              </c:extLst>
            </c:dLbl>
            <c:dLbl>
              <c:idx val="3"/>
              <c:spPr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A184-40F7-978B-B99178CCE97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184-40F7-978B-B99178CCE971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A184-40F7-978B-B99178CCE9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2"/>
                <c:pt idx="0">
                  <c:v>Всего поступило жалоб - 258</c:v>
                </c:pt>
                <c:pt idx="1">
                  <c:v>На действия заказчиков в сфере здравоохранения -99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258</c:v>
                </c:pt>
                <c:pt idx="1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84-40F7-978B-B99178CCE9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52335747416953671"/>
          <c:y val="0.10748911299073026"/>
          <c:w val="0.46782406121542147"/>
          <c:h val="0.61745146628308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622578972706784E-2"/>
          <c:y val="3.0959034652297608E-2"/>
          <c:w val="0.37451591026922992"/>
          <c:h val="0.6939588142101975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006666"/>
              </a:solidFill>
              <a:ln w="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84-40F7-978B-B99178CCE971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184-40F7-978B-B99178CCE971}"/>
              </c:ext>
            </c:extLst>
          </c:dPt>
          <c:dPt>
            <c:idx val="2"/>
            <c:bubble3D val="0"/>
            <c:spPr>
              <a:solidFill>
                <a:srgbClr val="009999"/>
              </a:solidFill>
              <a:ln w="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184-40F7-978B-B99178CCE971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184-40F7-978B-B99178CCE971}"/>
              </c:ext>
            </c:extLst>
          </c:dPt>
          <c:dPt>
            <c:idx val="4"/>
            <c:bubble3D val="0"/>
            <c:spPr>
              <a:solidFill>
                <a:schemeClr val="accent3">
                  <a:lumMod val="75000"/>
                </a:schemeClr>
              </a:solidFill>
              <a:ln w="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184-40F7-978B-B99178CCE971}"/>
              </c:ext>
            </c:extLst>
          </c:dPt>
          <c:dPt>
            <c:idx val="5"/>
            <c:bubble3D val="0"/>
            <c:spPr>
              <a:solidFill>
                <a:schemeClr val="accent3">
                  <a:lumMod val="75000"/>
                </a:schemeClr>
              </a:solidFill>
              <a:ln w="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A184-40F7-978B-B99178CCE97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184-40F7-978B-B99178CCE97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A184-40F7-978B-B99178CCE971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2400" dirty="0"/>
                      <a:t>70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184-40F7-978B-B99178CCE971}"/>
                </c:ext>
              </c:extLst>
            </c:dLbl>
            <c:dLbl>
              <c:idx val="3"/>
              <c:spPr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A184-40F7-978B-B99178CCE97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184-40F7-978B-B99178CCE971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A184-40F7-978B-B99178CCE9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22 жалоб возвращены как несоответствующие требованиям Закона о контрактной системе</c:v>
                </c:pt>
                <c:pt idx="1">
                  <c:v>7 жалоб отозваны заявителем до рассмотрения по существу</c:v>
                </c:pt>
                <c:pt idx="2">
                  <c:v>70 жалоб рассмотрены по существу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</c:v>
                </c:pt>
                <c:pt idx="1">
                  <c:v>7</c:v>
                </c:pt>
                <c:pt idx="2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84-40F7-978B-B99178CCE9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2335747416953671"/>
          <c:y val="2.3064934351998804E-2"/>
          <c:w val="0.46782406121542169"/>
          <c:h val="0.952424820236756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622578972706784E-2"/>
          <c:y val="3.0959034652297608E-2"/>
          <c:w val="0.37451591026922992"/>
          <c:h val="0.6939588142101975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006666"/>
              </a:solidFill>
              <a:ln w="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84-40F7-978B-B99178CCE971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184-40F7-978B-B99178CCE971}"/>
              </c:ext>
            </c:extLst>
          </c:dPt>
          <c:dPt>
            <c:idx val="2"/>
            <c:bubble3D val="0"/>
            <c:spPr>
              <a:solidFill>
                <a:srgbClr val="009999"/>
              </a:solidFill>
              <a:ln w="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184-40F7-978B-B99178CCE971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184-40F7-978B-B99178CCE971}"/>
              </c:ext>
            </c:extLst>
          </c:dPt>
          <c:dPt>
            <c:idx val="4"/>
            <c:bubble3D val="0"/>
            <c:spPr>
              <a:solidFill>
                <a:schemeClr val="accent3">
                  <a:lumMod val="75000"/>
                </a:schemeClr>
              </a:solidFill>
              <a:ln w="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184-40F7-978B-B99178CCE971}"/>
              </c:ext>
            </c:extLst>
          </c:dPt>
          <c:dPt>
            <c:idx val="5"/>
            <c:bubble3D val="0"/>
            <c:spPr>
              <a:solidFill>
                <a:schemeClr val="accent3">
                  <a:lumMod val="75000"/>
                </a:schemeClr>
              </a:solidFill>
              <a:ln w="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A184-40F7-978B-B99178CCE97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184-40F7-978B-B99178CCE97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A184-40F7-978B-B99178CCE97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184-40F7-978B-B99178CCE971}"/>
                </c:ext>
              </c:extLst>
            </c:dLbl>
            <c:dLbl>
              <c:idx val="3"/>
              <c:spPr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A184-40F7-978B-B99178CCE97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184-40F7-978B-B99178CCE971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A184-40F7-978B-B99178CCE9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15 жалоб признано обоснованными</c:v>
                </c:pt>
                <c:pt idx="1">
                  <c:v>55 жалоб признано необоснованными </c:v>
                </c:pt>
                <c:pt idx="2">
                  <c:v>Выявлено закупок с нарушениями - 28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84-40F7-978B-B99178CCE9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52335747416953671"/>
          <c:y val="0.10748911299073025"/>
          <c:w val="0.46782406121542169"/>
          <c:h val="0.756342856946799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5321060287751"/>
          <c:y val="0.17898319939759802"/>
          <c:w val="0.46197776383869738"/>
          <c:h val="0.7236927378439436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.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sz="2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3F2C-45F6-9AB7-FE5C30E757C9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22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3F2C-45F6-9AB7-FE5C30E757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Включено в реестр</c:v>
                </c:pt>
                <c:pt idx="1">
                  <c:v>Отказано в включении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21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5A-4B4E-9D75-6BAF2FE4F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046233532490557"/>
          <c:y val="0.26523164092878526"/>
          <c:w val="0.38953766467509432"/>
          <c:h val="0.53551827574713828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0.11667</cdr:x>
      <cdr:y>0.74118</cdr:y>
    </cdr:from>
    <cdr:to>
      <cdr:x>0.35833</cdr:x>
      <cdr:y>0.94403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2DB1332E-C729-41AE-8B15-274DC357CB43}"/>
            </a:ext>
          </a:extLst>
        </cdr:cNvPr>
        <cdr:cNvSpPr txBox="1"/>
      </cdr:nvSpPr>
      <cdr:spPr>
        <a:xfrm xmlns:a="http://schemas.openxmlformats.org/drawingml/2006/main">
          <a:off x="1008112" y="3456384"/>
          <a:ext cx="2088232" cy="9459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/>
            <a:t>9 месяцев</a:t>
          </a:r>
        </a:p>
        <a:p xmlns:a="http://schemas.openxmlformats.org/drawingml/2006/main">
          <a:pPr algn="ctr"/>
          <a:r>
            <a:rPr lang="ru-RU" sz="1800" dirty="0"/>
            <a:t>2017 года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0.11667</cdr:x>
      <cdr:y>0.74118</cdr:y>
    </cdr:from>
    <cdr:to>
      <cdr:x>0.35833</cdr:x>
      <cdr:y>0.94403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2DB1332E-C729-41AE-8B15-274DC357CB43}"/>
            </a:ext>
          </a:extLst>
        </cdr:cNvPr>
        <cdr:cNvSpPr txBox="1"/>
      </cdr:nvSpPr>
      <cdr:spPr>
        <a:xfrm xmlns:a="http://schemas.openxmlformats.org/drawingml/2006/main">
          <a:off x="1008112" y="3456384"/>
          <a:ext cx="2088232" cy="9459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/>
            <a:t>9 месяцев</a:t>
          </a:r>
        </a:p>
        <a:p xmlns:a="http://schemas.openxmlformats.org/drawingml/2006/main">
          <a:pPr algn="ctr"/>
          <a:r>
            <a:rPr lang="ru-RU" sz="1800" dirty="0"/>
            <a:t>2017 года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0.11667</cdr:x>
      <cdr:y>0.74118</cdr:y>
    </cdr:from>
    <cdr:to>
      <cdr:x>0.35833</cdr:x>
      <cdr:y>0.94403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2DB1332E-C729-41AE-8B15-274DC357CB43}"/>
            </a:ext>
          </a:extLst>
        </cdr:cNvPr>
        <cdr:cNvSpPr txBox="1"/>
      </cdr:nvSpPr>
      <cdr:spPr>
        <a:xfrm xmlns:a="http://schemas.openxmlformats.org/drawingml/2006/main">
          <a:off x="1008112" y="3456384"/>
          <a:ext cx="2088232" cy="9459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/>
            <a:t>9 месяцев</a:t>
          </a:r>
        </a:p>
        <a:p xmlns:a="http://schemas.openxmlformats.org/drawingml/2006/main">
          <a:pPr algn="ctr"/>
          <a:r>
            <a:rPr lang="ru-RU" sz="1800" dirty="0"/>
            <a:t>2017 года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880111" cy="4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0" tIns="46005" rIns="92010" bIns="46005" numCol="1" anchor="t" anchorCtr="0" compatLnSpc="1">
            <a:prstTxWarp prst="textNoShape">
              <a:avLst/>
            </a:prstTxWarp>
          </a:bodyPr>
          <a:lstStyle>
            <a:lvl1pPr defTabSz="920244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6779" y="0"/>
            <a:ext cx="2880110" cy="4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0" tIns="46005" rIns="92010" bIns="46005" numCol="1" anchor="t" anchorCtr="0" compatLnSpc="1">
            <a:prstTxWarp prst="textNoShape">
              <a:avLst/>
            </a:prstTxWarp>
          </a:bodyPr>
          <a:lstStyle>
            <a:lvl1pPr algn="r" defTabSz="920244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3600" y="738188"/>
            <a:ext cx="4922838" cy="3694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5003" y="4677505"/>
            <a:ext cx="5318448" cy="4433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0" tIns="46005" rIns="92010" bIns="460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58152"/>
            <a:ext cx="2880111" cy="4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0" tIns="46005" rIns="92010" bIns="46005" numCol="1" anchor="b" anchorCtr="0" compatLnSpc="1">
            <a:prstTxWarp prst="textNoShape">
              <a:avLst/>
            </a:prstTxWarp>
          </a:bodyPr>
          <a:lstStyle>
            <a:lvl1pPr defTabSz="920244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6779" y="9358152"/>
            <a:ext cx="2880110" cy="4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10" tIns="46005" rIns="92010" bIns="46005" numCol="1" anchor="b" anchorCtr="0" compatLnSpc="1">
            <a:prstTxWarp prst="textNoShape">
              <a:avLst/>
            </a:prstTxWarp>
          </a:bodyPr>
          <a:lstStyle>
            <a:lvl1pPr algn="r" defTabSz="920244">
              <a:defRPr sz="1200">
                <a:latin typeface="Arial" charset="0"/>
                <a:ea typeface="MS PGothic" pitchFamily="34" charset="-128"/>
                <a:cs typeface="Arial" charset="0"/>
              </a:defRPr>
            </a:lvl1pPr>
          </a:lstStyle>
          <a:p>
            <a:pPr>
              <a:defRPr/>
            </a:pPr>
            <a:fld id="{7197ABC1-93AD-41C3-B622-06D3D441FE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923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>
            <a:extLst>
              <a:ext uri="{FF2B5EF4-FFF2-40B4-BE49-F238E27FC236}">
                <a16:creationId xmlns:a16="http://schemas.microsoft.com/office/drawing/2014/main" id="{26EA476C-6DE1-4BF9-88EA-855A293284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>
            <a:extLst>
              <a:ext uri="{FF2B5EF4-FFF2-40B4-BE49-F238E27FC236}">
                <a16:creationId xmlns:a16="http://schemas.microsoft.com/office/drawing/2014/main" id="{9EEE5AAB-8833-4D01-9234-08E9769E4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>
              <a:ea typeface="ＭＳ Ｐゴシック" panose="020B0600070205080204" pitchFamily="34" charset="-128"/>
            </a:endParaRPr>
          </a:p>
        </p:txBody>
      </p:sp>
      <p:sp>
        <p:nvSpPr>
          <p:cNvPr id="20484" name="Номер слайда 3">
            <a:extLst>
              <a:ext uri="{FF2B5EF4-FFF2-40B4-BE49-F238E27FC236}">
                <a16:creationId xmlns:a16="http://schemas.microsoft.com/office/drawing/2014/main" id="{1E158F5C-1166-4B23-9800-B25A91F838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62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32846" indent="-281864" defTabSz="91762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27455" indent="-225491" defTabSz="91762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78437" indent="-225491" defTabSz="91762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29419" indent="-225491" defTabSz="917623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80401" indent="-225491" defTabSz="9176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31384" indent="-225491" defTabSz="9176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382366" indent="-225491" defTabSz="9176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33348" indent="-225491" defTabSz="9176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E21702D-B5BE-4ED6-A5F6-FF1FCB18059F}" type="slidenum">
              <a:rPr lang="ru-RU" altLang="ru-RU" sz="1200" smtClean="0"/>
              <a:pPr/>
              <a:t>2</a:t>
            </a:fld>
            <a:endParaRPr lang="ru-RU" altLang="ru-RU" sz="1200" dirty="0"/>
          </a:p>
        </p:txBody>
      </p:sp>
    </p:spTree>
    <p:extLst>
      <p:ext uri="{BB962C8B-B14F-4D97-AF65-F5344CB8AC3E}">
        <p14:creationId xmlns:p14="http://schemas.microsoft.com/office/powerpoint/2010/main" val="3337203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435"/>
            <a:fld id="{68D44D03-FB57-4F1B-AAAF-2D347622A24B}" type="slidenum">
              <a:rPr lang="ru-RU" smtClean="0"/>
              <a:pPr defTabSz="920435"/>
              <a:t>3</a:t>
            </a:fld>
            <a:endParaRPr lang="ru-RU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071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435"/>
            <a:fld id="{68D44D03-FB57-4F1B-AAAF-2D347622A24B}" type="slidenum">
              <a:rPr lang="ru-RU" smtClean="0"/>
              <a:pPr defTabSz="920435"/>
              <a:t>4</a:t>
            </a:fld>
            <a:endParaRPr lang="ru-RU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071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435"/>
            <a:fld id="{68D44D03-FB57-4F1B-AAAF-2D347622A24B}" type="slidenum">
              <a:rPr lang="ru-RU" smtClean="0"/>
              <a:pPr defTabSz="920435"/>
              <a:t>5</a:t>
            </a:fld>
            <a:endParaRPr lang="ru-RU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071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0435"/>
            <a:fld id="{68D44D03-FB57-4F1B-AAAF-2D347622A24B}" type="slidenum">
              <a:rPr lang="ru-RU" smtClean="0"/>
              <a:pPr defTabSz="920435"/>
              <a:t>15</a:t>
            </a:fld>
            <a:endParaRPr lang="ru-RU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412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29BBB-1005-4AD8-A833-9274C9A0D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241DE-2060-4C25-9897-858E2424B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BA050-E59C-4B88-8D89-6AF7327BE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69A37-3841-4D01-B6E2-257CAD0812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9021E-AF3D-486F-B45D-F7F3E0C317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DD7B4-911C-4D00-848F-4295729954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8625F-6830-42B8-88A1-B4773767A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BF9F6-D806-4EC0-B720-38820E6B9A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EBFAE-4FD7-46BE-908C-87E706078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F75E0-9FD6-4755-9E56-940D39816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8B49A-8601-4709-B0D0-BBD79F248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564AB-8F69-4D4E-93D2-A3C68C4BB4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AEE247-E845-41E3-847B-A191E6C56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pic>
        <p:nvPicPr>
          <p:cNvPr id="13316" name="Picture 8" descr="пр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9" descr="пр 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defRPr>
            </a:lvl1pPr>
          </a:lstStyle>
          <a:p>
            <a:pPr>
              <a:defRPr/>
            </a:pPr>
            <a:fld id="{BAC5FCFA-C159-488E-A391-5E7F6A2C0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8" r:id="rId1"/>
    <p:sldLayoutId id="2147484655" r:id="rId2"/>
    <p:sldLayoutId id="2147484656" r:id="rId3"/>
    <p:sldLayoutId id="2147484657" r:id="rId4"/>
    <p:sldLayoutId id="2147484658" r:id="rId5"/>
    <p:sldLayoutId id="2147484659" r:id="rId6"/>
    <p:sldLayoutId id="2147484660" r:id="rId7"/>
    <p:sldLayoutId id="2147484661" r:id="rId8"/>
    <p:sldLayoutId id="2147484662" r:id="rId9"/>
    <p:sldLayoutId id="2147484663" r:id="rId10"/>
    <p:sldLayoutId id="2147484664" r:id="rId11"/>
    <p:sldLayoutId id="2147484665" r:id="rId12"/>
    <p:sldLayoutId id="2147484666" r:id="rId13"/>
    <p:sldLayoutId id="2147484667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MS PGothic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MS PGothic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07504" y="2852936"/>
            <a:ext cx="9036496" cy="3528392"/>
          </a:xfrm>
          <a:prstGeom prst="rect">
            <a:avLst/>
          </a:prstGeom>
          <a:ln>
            <a:noFill/>
          </a:ln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333399"/>
                </a:solidFill>
                <a:latin typeface="+mn-lt"/>
                <a:ea typeface="MS PGothic" pitchFamily="34" charset="-128"/>
                <a:cs typeface="MS PGothic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333399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333399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333399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+mn-lt"/>
              </a:defRPr>
            </a:lvl9pPr>
          </a:lstStyle>
          <a:p>
            <a:pPr marL="0" indent="0" algn="r" eaLnBrk="1" hangingPunct="1">
              <a:lnSpc>
                <a:spcPct val="90000"/>
              </a:lnSpc>
              <a:spcBef>
                <a:spcPts val="600"/>
              </a:spcBef>
              <a:buFontTx/>
              <a:buNone/>
              <a:defRPr/>
            </a:pPr>
            <a:endParaRPr lang="ru-RU" sz="1800" b="1" spc="50" dirty="0">
              <a:ln w="11430">
                <a:noFill/>
              </a:ln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Adobe Gothic Std B" panose="020B0800000000000000" pitchFamily="34" charset="-128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None/>
              <a:defRPr/>
            </a:pPr>
            <a:endParaRPr lang="ru-RU" sz="2000" spc="50" dirty="0">
              <a:ln w="11430">
                <a:noFill/>
              </a:ln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Adobe Gothic Std B" panose="020B0800000000000000" pitchFamily="34" charset="-128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ru-RU" sz="2000" b="1" dirty="0">
                <a:ln w="3175">
                  <a:noFill/>
                  <a:prstDash val="solid"/>
                </a:ln>
                <a:solidFill>
                  <a:sysClr val="windowText" lastClr="000000"/>
                </a:solidFill>
                <a:latin typeface="+mj-lt"/>
                <a:ea typeface="Adobe Gothic Std B" panose="020B0800000000000000" pitchFamily="34" charset="-128"/>
                <a:cs typeface="Aharoni" panose="02010803020104030203" pitchFamily="2" charset="-79"/>
              </a:rPr>
              <a:t>О результатах контроля  за соблюдением законодательства о контрактной системе в сфере здравоохранения</a:t>
            </a:r>
          </a:p>
          <a:p>
            <a:pPr marL="0" indent="0" algn="ctr">
              <a:buNone/>
            </a:pPr>
            <a:r>
              <a:rPr lang="ru-RU" sz="2000" b="1" dirty="0">
                <a:ln w="3175">
                  <a:noFill/>
                  <a:prstDash val="solid"/>
                </a:ln>
                <a:solidFill>
                  <a:sysClr val="windowText" lastClr="000000"/>
                </a:solidFill>
                <a:latin typeface="+mj-lt"/>
                <a:ea typeface="Adobe Gothic Std B" panose="020B0800000000000000" pitchFamily="34" charset="-128"/>
                <a:cs typeface="Aharoni" panose="02010803020104030203" pitchFamily="2" charset="-79"/>
              </a:rPr>
              <a:t>за период с января по сентябрь 2017 года</a:t>
            </a:r>
            <a:endParaRPr lang="ru-RU" sz="2000" b="1" dirty="0">
              <a:ln w="3175">
                <a:noFill/>
              </a:ln>
              <a:solidFill>
                <a:sysClr val="windowText" lastClr="000000"/>
              </a:solidFill>
              <a:latin typeface="+mj-lt"/>
              <a:ea typeface="Adobe Gothic Std B" panose="020B0800000000000000" pitchFamily="34" charset="-128"/>
              <a:cs typeface="Aharoni" panose="02010803020104030203" pitchFamily="2" charset="-79"/>
            </a:endParaRPr>
          </a:p>
          <a:p>
            <a:pPr algn="ctr">
              <a:spcBef>
                <a:spcPct val="15000"/>
              </a:spcBef>
              <a:buFontTx/>
              <a:buNone/>
              <a:defRPr/>
            </a:pPr>
            <a:endParaRPr lang="ru-RU" sz="18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>
              <a:spcBef>
                <a:spcPct val="15000"/>
              </a:spcBef>
              <a:buFontTx/>
              <a:buNone/>
              <a:defRPr/>
            </a:pPr>
            <a:endParaRPr lang="ru-RU" sz="18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</a:endParaRPr>
          </a:p>
          <a:p>
            <a:pPr algn="ctr">
              <a:lnSpc>
                <a:spcPct val="90000"/>
              </a:lnSpc>
              <a:spcBef>
                <a:spcPct val="15000"/>
              </a:spcBef>
              <a:buFontTx/>
              <a:buNone/>
              <a:defRPr/>
            </a:pPr>
            <a:endParaRPr lang="ru-RU" sz="1500" dirty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  <a:spcBef>
                <a:spcPct val="15000"/>
              </a:spcBef>
              <a:buFontTx/>
              <a:buNone/>
              <a:defRPr/>
            </a:pPr>
            <a:r>
              <a:rPr lang="ru-RU" sz="1800" dirty="0">
                <a:solidFill>
                  <a:schemeClr val="tx1"/>
                </a:solidFill>
              </a:rPr>
              <a:t>Ижевск – 2017 </a:t>
            </a:r>
            <a:endParaRPr lang="en-US" sz="1800" b="1" spc="50" dirty="0">
              <a:ln w="11430">
                <a:noFill/>
              </a:ln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dobe Gothic Std B" panose="020B0800000000000000" pitchFamily="34" charset="-128"/>
              <a:ea typeface="Adobe Gothic Std B" panose="020B0800000000000000" pitchFamily="34" charset="-128"/>
              <a:cs typeface="+mn-cs"/>
            </a:endParaRPr>
          </a:p>
        </p:txBody>
      </p:sp>
      <p:sp>
        <p:nvSpPr>
          <p:cNvPr id="15363" name="Rectangle 26"/>
          <p:cNvSpPr>
            <a:spLocks noChangeArrowheads="1"/>
          </p:cNvSpPr>
          <p:nvPr/>
        </p:nvSpPr>
        <p:spPr bwMode="auto">
          <a:xfrm>
            <a:off x="0" y="2205038"/>
            <a:ext cx="91440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2300" b="1">
                <a:solidFill>
                  <a:srgbClr val="008080"/>
                </a:solidFill>
              </a:rPr>
              <a:t>УПРАВЛЕНИЕ ФЕДЕРАЛЬНОЙ </a:t>
            </a:r>
          </a:p>
          <a:p>
            <a:pPr algn="r"/>
            <a:r>
              <a:rPr lang="ru-RU" sz="2300" b="1">
                <a:solidFill>
                  <a:srgbClr val="008080"/>
                </a:solidFill>
              </a:rPr>
              <a:t>АНТИМОНОПОЛЬНОЙ СЛУЖБЫ ПО УДМУРТСКОЙ РЕСПУБЛИКЕ</a:t>
            </a:r>
            <a:endParaRPr lang="en-US" sz="2300" b="1">
              <a:solidFill>
                <a:srgbClr val="00808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73832"/>
            <a:ext cx="9144000" cy="1143000"/>
          </a:xfrm>
        </p:spPr>
        <p:txBody>
          <a:bodyPr/>
          <a:lstStyle/>
          <a:p>
            <a:r>
              <a:rPr lang="ru-RU" sz="2800" b="1" dirty="0"/>
              <a:t>Распространенные нарушения </a:t>
            </a:r>
            <a:br>
              <a:rPr lang="ru-RU" sz="2800" b="1" dirty="0"/>
            </a:br>
            <a:r>
              <a:rPr lang="ru-RU" sz="2800" b="1" dirty="0"/>
              <a:t>законодательства о контрактной системе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265" algn="just">
              <a:spcAft>
                <a:spcPts val="0"/>
              </a:spcAft>
              <a:buNone/>
            </a:pPr>
            <a:endParaRPr lang="ru-RU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457200" indent="-457200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u="sng" dirty="0">
                <a:solidFill>
                  <a:schemeClr val="tx1"/>
                </a:solidFill>
                <a:latin typeface="Times New Roman"/>
                <a:ea typeface="Times New Roman"/>
              </a:rPr>
              <a:t>Установление избыточных требований к товару (работам, услугам)</a:t>
            </a:r>
          </a:p>
          <a:p>
            <a:pPr indent="342265" algn="just">
              <a:spcAft>
                <a:spcPts val="0"/>
              </a:spcAft>
              <a:buNone/>
            </a:pPr>
            <a:endParaRPr lang="ru-RU" sz="2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indent="342265" algn="just">
              <a:spcAft>
                <a:spcPts val="0"/>
              </a:spcAft>
              <a:buNone/>
            </a:pP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Примером отсутствия необходимости установления «чрезмерно развернутых» требований в товару  является закупка Министерством здравоохранения УР  автомобилей скорой помощи (судебное дело №А71-12071/2017)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DD7B4-911C-4D00-848F-4295729954A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sz="2800" b="1" dirty="0"/>
            </a:br>
            <a:br>
              <a:rPr lang="ru-RU" sz="2800" b="1" dirty="0"/>
            </a:br>
            <a:r>
              <a:rPr lang="ru-RU" sz="2800" b="1" dirty="0"/>
              <a:t>Распространенные нарушения законодательства о контрактной системе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0" algn="just">
              <a:spcAft>
                <a:spcPts val="0"/>
              </a:spcAft>
              <a:buNone/>
            </a:pPr>
            <a:endParaRPr lang="ru-RU" sz="2800" u="sng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Font typeface="Wingdings"/>
              <a:buChar char=""/>
            </a:pPr>
            <a:endParaRPr lang="ru-RU" sz="2900" u="sng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Font typeface="Wingdings"/>
              <a:buChar char=""/>
            </a:pPr>
            <a:r>
              <a:rPr lang="ru-RU" sz="2900" u="sng" dirty="0">
                <a:solidFill>
                  <a:schemeClr val="tx1"/>
                </a:solidFill>
                <a:latin typeface="Times New Roman"/>
                <a:ea typeface="Times New Roman"/>
              </a:rPr>
              <a:t>Установление в документации о закупке требований к закупаемому лекарственному средству, не влияющих на его терапевтические свойства, (к первичной упаковке лекарственного препарата,</a:t>
            </a:r>
            <a:r>
              <a:rPr lang="ru-RU" sz="2900" dirty="0">
                <a:solidFill>
                  <a:schemeClr val="tx1"/>
                </a:solidFill>
                <a:latin typeface="Times New Roman"/>
                <a:ea typeface="Times New Roman"/>
              </a:rPr>
              <a:t> а также объёму раствора в первичной упаковке), но ограничивающих количество участников закупки </a:t>
            </a: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(Судебное дело А71-15845/2016).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DD7B4-911C-4D00-848F-4295729954A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sz="2800" b="1" dirty="0"/>
            </a:br>
            <a:br>
              <a:rPr lang="ru-RU" sz="2800" b="1" dirty="0"/>
            </a:br>
            <a:r>
              <a:rPr lang="ru-RU" sz="2800" b="1" dirty="0"/>
              <a:t>Распространенные нарушения законодательства о контрактной системе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spcAft>
                <a:spcPts val="0"/>
              </a:spcAft>
              <a:buFont typeface="Wingdings"/>
              <a:buChar char=""/>
            </a:pPr>
            <a:endParaRPr lang="ru-RU" sz="2800" u="sng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Font typeface="Wingdings"/>
              <a:buChar char=""/>
            </a:pPr>
            <a:r>
              <a:rPr lang="ru-RU" sz="2800" u="sng" dirty="0">
                <a:solidFill>
                  <a:schemeClr val="tx1"/>
                </a:solidFill>
                <a:latin typeface="Times New Roman"/>
                <a:ea typeface="Times New Roman"/>
              </a:rPr>
              <a:t>Подготовка ответа на запрос разъяснений положений документации, игнорируя вопрос по существу</a:t>
            </a:r>
            <a:endParaRPr lang="ru-RU" sz="2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>
              <a:buNone/>
            </a:pP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     </a:t>
            </a:r>
          </a:p>
          <a:p>
            <a:pPr>
              <a:buNone/>
            </a:pPr>
            <a:r>
              <a:rPr lang="ru-RU" sz="2400" dirty="0">
                <a:solidFill>
                  <a:schemeClr val="tx1"/>
                </a:solidFill>
                <a:latin typeface="Times New Roman"/>
                <a:ea typeface="Times New Roman"/>
              </a:rPr>
              <a:t>     Цитирование описания объекта закупки и его характеристик, не является разъяснением положений документации по существу (судебное дело №А71-12496/2017)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DD7B4-911C-4D00-848F-4295729954A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sz="2800" b="1" dirty="0"/>
            </a:br>
            <a:br>
              <a:rPr lang="ru-RU" sz="2800" b="1" dirty="0"/>
            </a:br>
            <a:r>
              <a:rPr lang="ru-RU" sz="2800" b="1" dirty="0"/>
              <a:t>Контроль в сфере закупок путем проведения проверочных мероприятий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r>
              <a:rPr lang="ru-RU" dirty="0">
                <a:solidFill>
                  <a:schemeClr val="tx1"/>
                </a:solidFill>
              </a:rPr>
              <a:t>Проверки, проводимые АМО подразделяются на: 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</a:rPr>
              <a:t>- плановые (</a:t>
            </a:r>
            <a:r>
              <a:rPr lang="ru-RU" sz="2000" dirty="0">
                <a:solidFill>
                  <a:schemeClr val="tx1"/>
                </a:solidFill>
              </a:rPr>
              <a:t>за 9 месяцев 2017 г. в отношении заказчиков в сфере здравоохранения не проводились)</a:t>
            </a:r>
            <a:r>
              <a:rPr lang="ru-RU" dirty="0">
                <a:solidFill>
                  <a:schemeClr val="tx1"/>
                </a:solidFill>
              </a:rPr>
              <a:t>  </a:t>
            </a:r>
          </a:p>
          <a:p>
            <a:pPr>
              <a:buNone/>
            </a:pPr>
            <a:r>
              <a:rPr lang="ru-RU" dirty="0">
                <a:solidFill>
                  <a:schemeClr val="tx1"/>
                </a:solidFill>
              </a:rPr>
              <a:t>- внеплановые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DD7B4-911C-4D00-848F-4295729954A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sz="4000" dirty="0"/>
            </a:br>
            <a:r>
              <a:rPr lang="ru-RU" sz="2800" b="1" dirty="0"/>
              <a:t>Внеплановые проверки 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0318477"/>
              </p:ext>
            </p:extLst>
          </p:nvPr>
        </p:nvGraphicFramePr>
        <p:xfrm>
          <a:off x="457200" y="1600200"/>
          <a:ext cx="82296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Федеральный заказчик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Субъект Российской Федерации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Всего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Осуществлено проверок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Выдано предписаний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Количество</a:t>
                      </a:r>
                      <a:r>
                        <a:rPr lang="ru-RU" baseline="0" dirty="0"/>
                        <a:t> закупок с нарушениями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DD7B4-911C-4D00-848F-4295729954A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93CDDA-C0CA-4E5B-A77C-21A032C2C99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3555" name="TextBox 9"/>
          <p:cNvSpPr txBox="1">
            <a:spLocks noChangeArrowheads="1"/>
          </p:cNvSpPr>
          <p:nvPr/>
        </p:nvSpPr>
        <p:spPr bwMode="auto">
          <a:xfrm>
            <a:off x="0" y="980728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200" b="1" dirty="0">
                <a:ln w="22225">
                  <a:noFill/>
                  <a:prstDash val="solid"/>
                </a:ln>
                <a:solidFill>
                  <a:schemeClr val="accent6"/>
                </a:solidFill>
              </a:rPr>
              <a:t>Ведение реестра недобросовестных поставщиков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D560F2-D480-43E5-B0D7-44041A21E41C}"/>
              </a:ext>
            </a:extLst>
          </p:cNvPr>
          <p:cNvSpPr txBox="1"/>
          <p:nvPr/>
        </p:nvSpPr>
        <p:spPr>
          <a:xfrm>
            <a:off x="-18256" y="1556792"/>
            <a:ext cx="9180512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Реестр недобросовестных поставщиков: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616ADC-5232-43A8-B086-13A489539CDD}"/>
              </a:ext>
            </a:extLst>
          </p:cNvPr>
          <p:cNvSpPr txBox="1"/>
          <p:nvPr/>
        </p:nvSpPr>
        <p:spPr>
          <a:xfrm>
            <a:off x="-36512" y="5085184"/>
            <a:ext cx="9180512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Включены в реестр неоднократно: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7178"/>
              </p:ext>
            </p:extLst>
          </p:nvPr>
        </p:nvGraphicFramePr>
        <p:xfrm>
          <a:off x="0" y="5445223"/>
          <a:ext cx="9144000" cy="1184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484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9 месяцев 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2017 года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84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ООО «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Продоптторг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» (ИНН: </a:t>
                      </a:r>
                      <a:r>
                        <a:rPr lang="ru-RU" dirty="0"/>
                        <a:t>1832121224)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84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ООО «Компания Велес-Строй» (ИНН: </a:t>
                      </a:r>
                      <a:r>
                        <a:rPr lang="ru-RU" dirty="0"/>
                        <a:t>1655265955)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133260858"/>
              </p:ext>
            </p:extLst>
          </p:nvPr>
        </p:nvGraphicFramePr>
        <p:xfrm>
          <a:off x="1691680" y="1988840"/>
          <a:ext cx="5976664" cy="3159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8376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73832"/>
            <a:ext cx="9144000" cy="1143000"/>
          </a:xfrm>
        </p:spPr>
        <p:txBody>
          <a:bodyPr/>
          <a:lstStyle/>
          <a:p>
            <a:r>
              <a:rPr lang="ru-RU" sz="3200" b="1" dirty="0"/>
              <a:t>Новое в законодательстве о контрактной системе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3052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000" b="1" i="1" dirty="0">
                <a:solidFill>
                  <a:schemeClr val="tx1"/>
                </a:solidFill>
              </a:rPr>
              <a:t>    • Административная ответственность за нарушение сроков и порядка оплаты по государственным и муниципальным контрактам </a:t>
            </a:r>
            <a:endParaRPr lang="ru-RU" sz="20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</a:rPr>
              <a:t>     </a:t>
            </a:r>
            <a:r>
              <a:rPr lang="ru-RU" sz="1800" dirty="0">
                <a:solidFill>
                  <a:schemeClr val="tx1"/>
                </a:solidFill>
              </a:rPr>
              <a:t>Статья 7.32.5 </a:t>
            </a:r>
            <a:r>
              <a:rPr lang="ru-RU" sz="1800" dirty="0" err="1">
                <a:solidFill>
                  <a:schemeClr val="tx1"/>
                </a:solidFill>
              </a:rPr>
              <a:t>КоАП</a:t>
            </a:r>
            <a:r>
              <a:rPr lang="ru-RU" sz="1800" dirty="0">
                <a:solidFill>
                  <a:schemeClr val="tx1"/>
                </a:solidFill>
              </a:rPr>
              <a:t> РФ</a:t>
            </a: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</a:rPr>
              <a:t>      1. Нарушение должностным лицом заказчика срока и порядка оплаты товаров (работ, услуг) при осуществлении закупок для обеспечения государственных и муниципальных нужд, в том числе неисполнение обязанности по обеспечению авансирования, предусмотренного государственным или муниципальным контрактом, влечет наложение административного штрафа в размере от тридцати тысяч до пятидесяти тысяч рублей.</a:t>
            </a: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</a:rPr>
              <a:t>    2. Совершение административного правонарушения, предусмотренного </a:t>
            </a:r>
            <a:r>
              <a:rPr lang="ru-RU" sz="1800" u="sng" dirty="0">
                <a:solidFill>
                  <a:schemeClr val="tx1"/>
                </a:solidFill>
              </a:rPr>
              <a:t>частью 1</a:t>
            </a:r>
            <a:r>
              <a:rPr lang="ru-RU" sz="1800" dirty="0">
                <a:solidFill>
                  <a:schemeClr val="tx1"/>
                </a:solidFill>
              </a:rPr>
              <a:t>  статьи 7.32.5 КоАП РФ, должностным лицом, ранее подвергнутым административному наказанию за аналогичное административное правонарушение, влечет дисквалификацию на срок от одного года до двух лет.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DD7B4-911C-4D00-848F-4295729954A7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45840"/>
            <a:ext cx="9144000" cy="1143000"/>
          </a:xfrm>
        </p:spPr>
        <p:txBody>
          <a:bodyPr/>
          <a:lstStyle/>
          <a:p>
            <a:r>
              <a:rPr lang="ru-RU" sz="3200" b="1" dirty="0"/>
              <a:t>Нововведения в законодательстве о контрактной системе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1800" b="1" i="1" dirty="0">
                <a:solidFill>
                  <a:schemeClr val="tx1"/>
                </a:solidFill>
              </a:rPr>
              <a:t>• Установлены требования к описанию объектов закупки  - лекарственных  препаратов</a:t>
            </a:r>
          </a:p>
          <a:p>
            <a:pPr>
              <a:buClr>
                <a:srgbClr val="A5B592"/>
              </a:buClr>
              <a:buNone/>
            </a:pPr>
            <a:r>
              <a:rPr lang="ru-RU" sz="1800" dirty="0">
                <a:solidFill>
                  <a:schemeClr val="tx1"/>
                </a:solidFill>
              </a:rPr>
              <a:t>     С  01.01.2018 г. вступает в силу постановление Правительства РФ от 15.11.2017 №1380 «Об особенностях описания лекарственных препаратов для медицинского применения, являющихся объектом закупки для обеспечения государственных и муниципальных нужд», которое устанавливает следующие требования к описанию объекта закупки: </a:t>
            </a:r>
          </a:p>
          <a:p>
            <a:pPr>
              <a:buClr>
                <a:srgbClr val="A5B592"/>
              </a:buClr>
              <a:buNone/>
            </a:pPr>
            <a:endParaRPr lang="ru-RU" sz="1800" dirty="0">
              <a:solidFill>
                <a:schemeClr val="tx1"/>
              </a:solidFill>
            </a:endParaRPr>
          </a:p>
          <a:p>
            <a:pPr>
              <a:buClr>
                <a:srgbClr val="A5B592"/>
              </a:buClr>
              <a:buNone/>
            </a:pPr>
            <a:r>
              <a:rPr lang="ru-RU" sz="1800" i="1" dirty="0">
                <a:solidFill>
                  <a:schemeClr val="tx1"/>
                </a:solidFill>
              </a:rPr>
              <a:t>     - Лекарственная форма и дозировка: без альтернатив нельзя; </a:t>
            </a:r>
          </a:p>
          <a:p>
            <a:pPr>
              <a:buClr>
                <a:srgbClr val="A5B592"/>
              </a:buClr>
              <a:buNone/>
            </a:pPr>
            <a:r>
              <a:rPr lang="ru-RU" sz="1800" i="1" dirty="0">
                <a:solidFill>
                  <a:schemeClr val="tx1"/>
                </a:solidFill>
              </a:rPr>
              <a:t>    </a:t>
            </a:r>
          </a:p>
          <a:p>
            <a:pPr>
              <a:buClr>
                <a:srgbClr val="A5B592"/>
              </a:buClr>
              <a:buNone/>
            </a:pPr>
            <a:r>
              <a:rPr lang="ru-RU" sz="1800" i="1" dirty="0">
                <a:solidFill>
                  <a:schemeClr val="tx1"/>
                </a:solidFill>
              </a:rPr>
              <a:t>     - Остаточный срок годности: никаких процентов; </a:t>
            </a:r>
          </a:p>
          <a:p>
            <a:pPr>
              <a:buClr>
                <a:srgbClr val="A5B592"/>
              </a:buClr>
              <a:buNone/>
            </a:pPr>
            <a:r>
              <a:rPr lang="ru-RU" sz="1800" i="1" dirty="0">
                <a:solidFill>
                  <a:schemeClr val="tx1"/>
                </a:solidFill>
              </a:rPr>
              <a:t> </a:t>
            </a:r>
          </a:p>
          <a:p>
            <a:pPr>
              <a:buClr>
                <a:srgbClr val="A5B592"/>
              </a:buClr>
              <a:buNone/>
            </a:pPr>
            <a:r>
              <a:rPr lang="ru-RU" sz="1800" i="1" dirty="0">
                <a:solidFill>
                  <a:schemeClr val="tx1"/>
                </a:solidFill>
              </a:rPr>
              <a:t>    -  Первичная упаковка: устанавливать возможность безвозмездной передачи сопутствующих товаров; 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DD7B4-911C-4D00-848F-4295729954A7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45840"/>
            <a:ext cx="9144000" cy="1143000"/>
          </a:xfrm>
        </p:spPr>
        <p:txBody>
          <a:bodyPr/>
          <a:lstStyle/>
          <a:p>
            <a:r>
              <a:rPr lang="ru-RU" sz="3200" b="1" dirty="0"/>
              <a:t>Нововведения в законодательстве о контрактной системе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5405"/>
            <a:ext cx="8229600" cy="3796755"/>
          </a:xfrm>
        </p:spPr>
        <p:txBody>
          <a:bodyPr/>
          <a:lstStyle/>
          <a:p>
            <a:pPr>
              <a:buNone/>
            </a:pPr>
            <a:r>
              <a:rPr lang="ru-RU" sz="1800" b="1" i="1" dirty="0">
                <a:solidFill>
                  <a:schemeClr val="tx1"/>
                </a:solidFill>
              </a:rPr>
              <a:t>    • Определены особенности закупок медицинских изделий из поливинилхлоридных пластиков</a:t>
            </a:r>
            <a:endParaRPr lang="ru-RU" sz="18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</a:rPr>
              <a:t> </a:t>
            </a: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</a:rPr>
              <a:t>      Постановлением Правительства Российской Федерации от 14.08.2017 г. № 967 «Об особенностях осуществления закупки медицинских изделий одноразового применения (использования) из поливинилхлоридных пластиков для обеспечения государственных и муниципальных нужд» установлены особенности осуществления закупок медицинских изделий ФГБУ и ГБУ субъектов РФ, оказывающими медицинскую помощь в рамках программы госгарантий бесплатного оказания гражданам медпомощи.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DD7B4-911C-4D00-848F-4295729954A7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73832"/>
            <a:ext cx="9144000" cy="1143000"/>
          </a:xfrm>
        </p:spPr>
        <p:txBody>
          <a:bodyPr/>
          <a:lstStyle/>
          <a:p>
            <a:r>
              <a:rPr lang="ru-RU" sz="3200" b="1" dirty="0"/>
              <a:t>Нововведения в законодательстве о контрактной системе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335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1800" b="1" i="1" dirty="0">
                <a:solidFill>
                  <a:schemeClr val="tx1"/>
                </a:solidFill>
              </a:rPr>
              <a:t>• Изменены правила определения размера штраф, начисляемого в случае ненадлежащего исполнения условий контракта</a:t>
            </a:r>
            <a:endParaRPr lang="ru-RU" sz="18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800" b="1" i="1" dirty="0">
                <a:solidFill>
                  <a:schemeClr val="tx1"/>
                </a:solidFill>
              </a:rPr>
              <a:t> </a:t>
            </a:r>
            <a:endParaRPr lang="ru-RU" sz="18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</a:rPr>
              <a:t>     С 09.09.2017 г. подлежит применению постановление Правительства Российской Федерации от 30.08.2017 г. №1042 «Об утверждении Правил определения размера штрафа, начисляемого в случае ненадлежащего исполнения заказчиком, неисполнения или ненадлежащего исполнения поставщиком (подрядчиком, исполнителем) обязательств, предусмотренных контрактом (за исключением просрочки исполнения обязательств заказчиком, поставщиком (подрядчиком, исполнителем), и размера пени, начисляемой за каждый день просрочки исполнения поставщиком (подрядчиком, исполнителем) обязательства, предусмотренного контрактом, о внесении изменений в постановление Правительства Российской Федерации от 15 мая 2017 г. № 570 и признании утратившим силу постановления Правительства Российской Федерации ...».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DD7B4-911C-4D00-848F-4295729954A7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3">
            <a:extLst>
              <a:ext uri="{FF2B5EF4-FFF2-40B4-BE49-F238E27FC236}">
                <a16:creationId xmlns:a16="http://schemas.microsoft.com/office/drawing/2014/main" id="{C21DC33C-8DF8-4F38-9DE1-9BAF5BB6AC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954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17" indent="-263776">
              <a:spcBef>
                <a:spcPct val="20000"/>
              </a:spcBef>
              <a:buChar char="–"/>
              <a:defRPr sz="2585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55103" indent="-211021">
              <a:spcBef>
                <a:spcPct val="20000"/>
              </a:spcBef>
              <a:buChar char="•"/>
              <a:defRPr sz="2215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477145" indent="-211021">
              <a:spcBef>
                <a:spcPct val="20000"/>
              </a:spcBef>
              <a:buChar char="–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899186" indent="-211021">
              <a:spcBef>
                <a:spcPct val="20000"/>
              </a:spcBef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E7F11DA-F4AB-4703-90E7-750EA5BFFDD3}" type="slidenum">
              <a:rPr lang="ru-RU" altLang="ru-RU" sz="1477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477">
              <a:solidFill>
                <a:srgbClr val="FFFFFF"/>
              </a:solidFill>
            </a:endParaRPr>
          </a:p>
        </p:txBody>
      </p:sp>
      <p:sp>
        <p:nvSpPr>
          <p:cNvPr id="19495" name="Заголовок 1">
            <a:extLst>
              <a:ext uri="{FF2B5EF4-FFF2-40B4-BE49-F238E27FC236}">
                <a16:creationId xmlns:a16="http://schemas.microsoft.com/office/drawing/2014/main" id="{5880FC54-28C4-46FB-8BA3-85EDD5DEB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9810"/>
            <a:ext cx="9144000" cy="572966"/>
          </a:xfrm>
        </p:spPr>
        <p:txBody>
          <a:bodyPr/>
          <a:lstStyle/>
          <a:p>
            <a:br>
              <a:rPr lang="ru-RU" altLang="ru-RU" sz="2585" b="1" dirty="0">
                <a:solidFill>
                  <a:schemeClr val="accent6"/>
                </a:solidFill>
                <a:ea typeface="ＭＳ Ｐゴシック" panose="020B0600070205080204" pitchFamily="34" charset="-128"/>
              </a:rPr>
            </a:br>
            <a:r>
              <a:rPr lang="ru-RU" altLang="ru-RU" sz="2585" b="1" dirty="0">
                <a:solidFill>
                  <a:schemeClr val="accent6"/>
                </a:solidFill>
                <a:ea typeface="ＭＳ Ｐゴシック" panose="020B0600070205080204" pitchFamily="34" charset="-128"/>
              </a:rPr>
              <a:t>Контроль за соблюдением законодательства о контрактной системе в сфере здравоохранения</a:t>
            </a:r>
          </a:p>
        </p:txBody>
      </p:sp>
      <p:sp>
        <p:nvSpPr>
          <p:cNvPr id="19490" name="Прямоугольник 19489">
            <a:extLst>
              <a:ext uri="{FF2B5EF4-FFF2-40B4-BE49-F238E27FC236}">
                <a16:creationId xmlns:a16="http://schemas.microsoft.com/office/drawing/2014/main" id="{C7830AF6-BEB0-429C-B40A-0F912EEDB257}"/>
              </a:ext>
            </a:extLst>
          </p:cNvPr>
          <p:cNvSpPr/>
          <p:nvPr/>
        </p:nvSpPr>
        <p:spPr>
          <a:xfrm>
            <a:off x="395536" y="3140967"/>
            <a:ext cx="2520280" cy="1296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Рассмотрение </a:t>
            </a:r>
          </a:p>
          <a:p>
            <a:pPr algn="ctr"/>
            <a:r>
              <a:rPr lang="ru-RU" sz="1800" b="1" dirty="0">
                <a:solidFill>
                  <a:schemeClr val="tx1"/>
                </a:solidFill>
              </a:rPr>
              <a:t>жалоб</a:t>
            </a:r>
          </a:p>
        </p:txBody>
      </p:sp>
      <p:cxnSp>
        <p:nvCxnSpPr>
          <p:cNvPr id="19492" name="Прямая со стрелкой 19491">
            <a:extLst>
              <a:ext uri="{FF2B5EF4-FFF2-40B4-BE49-F238E27FC236}">
                <a16:creationId xmlns:a16="http://schemas.microsoft.com/office/drawing/2014/main" id="{4DF5D3F9-C63A-4895-990E-4CB04BA39048}"/>
              </a:ext>
            </a:extLst>
          </p:cNvPr>
          <p:cNvCxnSpPr>
            <a:cxnSpLocks/>
            <a:endCxn id="19490" idx="0"/>
          </p:cNvCxnSpPr>
          <p:nvPr/>
        </p:nvCxnSpPr>
        <p:spPr>
          <a:xfrm flipH="1">
            <a:off x="1655676" y="1700808"/>
            <a:ext cx="2844316" cy="1440159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94" name="Прямая со стрелкой 19493">
            <a:extLst>
              <a:ext uri="{FF2B5EF4-FFF2-40B4-BE49-F238E27FC236}">
                <a16:creationId xmlns:a16="http://schemas.microsoft.com/office/drawing/2014/main" id="{40E41249-2901-43D1-A1D3-FDDD6505F9F4}"/>
              </a:ext>
            </a:extLst>
          </p:cNvPr>
          <p:cNvCxnSpPr/>
          <p:nvPr/>
        </p:nvCxnSpPr>
        <p:spPr>
          <a:xfrm>
            <a:off x="4499992" y="1700808"/>
            <a:ext cx="0" cy="144016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B0F6AEBD-A460-4EA4-9387-1A57C13F8A4B}"/>
              </a:ext>
            </a:extLst>
          </p:cNvPr>
          <p:cNvSpPr/>
          <p:nvPr/>
        </p:nvSpPr>
        <p:spPr>
          <a:xfrm>
            <a:off x="3563888" y="3140968"/>
            <a:ext cx="1944216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Проведение </a:t>
            </a:r>
          </a:p>
          <a:p>
            <a:pPr algn="ctr"/>
            <a:r>
              <a:rPr lang="ru-RU" sz="18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1800" b="1" dirty="0">
                <a:solidFill>
                  <a:schemeClr val="tx1"/>
                </a:solidFill>
              </a:rPr>
              <a:t>проверок </a:t>
            </a:r>
          </a:p>
        </p:txBody>
      </p:sp>
      <p:sp>
        <p:nvSpPr>
          <p:cNvPr id="53" name="Прямоугольник 52">
            <a:extLst>
              <a:ext uri="{FF2B5EF4-FFF2-40B4-BE49-F238E27FC236}">
                <a16:creationId xmlns:a16="http://schemas.microsoft.com/office/drawing/2014/main" id="{E01A3E03-2E2E-4C6F-9D4F-3F76845FA8FC}"/>
              </a:ext>
            </a:extLst>
          </p:cNvPr>
          <p:cNvSpPr/>
          <p:nvPr/>
        </p:nvSpPr>
        <p:spPr>
          <a:xfrm>
            <a:off x="6300192" y="3212976"/>
            <a:ext cx="2378595" cy="1224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defRPr/>
            </a:pPr>
            <a:r>
              <a:rPr lang="ru-RU" sz="1500" b="1" dirty="0">
                <a:solidFill>
                  <a:schemeClr val="tx1"/>
                </a:solidFill>
              </a:rPr>
              <a:t>Рассмотрение обращение о включении в Реестр недобросовестных поставщиков </a:t>
            </a:r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40E41249-2901-43D1-A1D3-FDDD6505F9F4}"/>
              </a:ext>
            </a:extLst>
          </p:cNvPr>
          <p:cNvCxnSpPr>
            <a:endCxn id="53" idx="0"/>
          </p:cNvCxnSpPr>
          <p:nvPr/>
        </p:nvCxnSpPr>
        <p:spPr>
          <a:xfrm>
            <a:off x="4499992" y="1700808"/>
            <a:ext cx="2989498" cy="1512168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4616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1331640" y="2906467"/>
            <a:ext cx="63722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50" normalizeH="0" baseline="0" noProof="0" dirty="0">
                <a:ln w="11430"/>
                <a:solidFill>
                  <a:srgbClr val="2D2D8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  <a:t>СПАСИБО ЗА ВНИМАНИЕ!</a:t>
            </a:r>
            <a:br>
              <a:rPr kumimoji="0" lang="en-US" sz="2000" b="1" i="0" u="none" strike="noStrike" kern="1200" cap="none" spc="50" normalizeH="0" baseline="0" noProof="0" dirty="0">
                <a:ln w="11430"/>
                <a:solidFill>
                  <a:srgbClr val="2D2D8A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Arial" pitchFamily="34" charset="0"/>
                <a:ea typeface="MS PGothic" pitchFamily="34" charset="-128"/>
                <a:cs typeface="Arial" pitchFamily="34" charset="0"/>
              </a:rPr>
            </a:br>
            <a:endParaRPr kumimoji="0" lang="ru-RU" sz="2000" b="1" i="0" u="none" strike="noStrike" kern="1200" cap="none" spc="50" normalizeH="0" baseline="0" noProof="0" dirty="0">
              <a:ln w="11430"/>
              <a:solidFill>
                <a:srgbClr val="2D2D8A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Arial" pitchFamily="34" charset="0"/>
              <a:ea typeface="MS PGothic" pitchFamily="34" charset="-128"/>
              <a:cs typeface="Arial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0" y="3598912"/>
            <a:ext cx="4932040" cy="2206352"/>
            <a:chOff x="0" y="4290897"/>
            <a:chExt cx="4932040" cy="2206352"/>
          </a:xfrm>
        </p:grpSpPr>
        <p:pic>
          <p:nvPicPr>
            <p:cNvPr id="27657" name="Picture 5" descr="FAS-logo-color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5111" y="4290897"/>
              <a:ext cx="577884" cy="582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58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5110" y="5129097"/>
              <a:ext cx="577885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59" name="Picture 7" descr="twitter_newbird_blue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5659049"/>
              <a:ext cx="908105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60" name="TextBox 8"/>
            <p:cNvSpPr txBox="1">
              <a:spLocks noChangeArrowheads="1"/>
            </p:cNvSpPr>
            <p:nvPr/>
          </p:nvSpPr>
          <p:spPr bwMode="auto">
            <a:xfrm>
              <a:off x="931910" y="4367097"/>
              <a:ext cx="3608613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udmurtia.fas.gov.ru</a:t>
              </a:r>
            </a:p>
          </p:txBody>
        </p:sp>
        <p:sp>
          <p:nvSpPr>
            <p:cNvPr id="27661" name="TextBox 9"/>
            <p:cNvSpPr txBox="1">
              <a:spLocks noChangeArrowheads="1"/>
            </p:cNvSpPr>
            <p:nvPr/>
          </p:nvSpPr>
          <p:spPr bwMode="auto">
            <a:xfrm>
              <a:off x="930000" y="5085184"/>
              <a:ext cx="4002040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fb.com/</a:t>
              </a:r>
              <a:r>
                <a:rPr lang="en-US" sz="3000" dirty="0" err="1">
                  <a:solidFill>
                    <a:srgbClr val="333399"/>
                  </a:solidFill>
                </a:rPr>
                <a:t>udm</a:t>
              </a:r>
              <a:r>
                <a:rPr kumimoji="0" lang="en-US" sz="3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ufas</a:t>
              </a:r>
              <a:endPara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27662" name="TextBox 10"/>
            <p:cNvSpPr txBox="1">
              <a:spLocks noChangeArrowheads="1"/>
            </p:cNvSpPr>
            <p:nvPr/>
          </p:nvSpPr>
          <p:spPr bwMode="auto">
            <a:xfrm>
              <a:off x="899592" y="5805264"/>
              <a:ext cx="3773723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twitter.com/ufas18</a:t>
              </a:r>
            </a:p>
          </p:txBody>
        </p:sp>
      </p:grpSp>
      <p:sp>
        <p:nvSpPr>
          <p:cNvPr id="27654" name="Text Box 11"/>
          <p:cNvSpPr txBox="1">
            <a:spLocks noChangeArrowheads="1"/>
          </p:cNvSpPr>
          <p:nvPr/>
        </p:nvSpPr>
        <p:spPr bwMode="auto">
          <a:xfrm>
            <a:off x="2916238" y="5589588"/>
            <a:ext cx="4240212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ru-RU" sz="3000" b="0" i="0" u="none" strike="noStrike" kern="1200" cap="none" spc="0" normalizeH="0" baseline="0" noProof="0">
              <a:ln>
                <a:noFill/>
              </a:ln>
              <a:solidFill>
                <a:srgbClr val="00008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4572000" y="3582919"/>
            <a:ext cx="4896544" cy="2155676"/>
            <a:chOff x="1475656" y="4221088"/>
            <a:chExt cx="4896544" cy="2155676"/>
          </a:xfrm>
        </p:grpSpPr>
        <p:pic>
          <p:nvPicPr>
            <p:cNvPr id="27652" name="Picture 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475656" y="5013176"/>
              <a:ext cx="774700" cy="7143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7653" name="Picture 4" descr="http://www.kumasoftware.com/images/iconos/iconos-phone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547664" y="5805264"/>
              <a:ext cx="571500" cy="571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55" name="TextBox 10"/>
            <p:cNvSpPr txBox="1">
              <a:spLocks noChangeArrowheads="1"/>
            </p:cNvSpPr>
            <p:nvPr/>
          </p:nvSpPr>
          <p:spPr bwMode="auto">
            <a:xfrm>
              <a:off x="2411760" y="5013176"/>
              <a:ext cx="3773487" cy="554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to18@fas.gov.ru</a:t>
              </a:r>
            </a:p>
          </p:txBody>
        </p:sp>
        <p:sp>
          <p:nvSpPr>
            <p:cNvPr id="27656" name="TextBox 10"/>
            <p:cNvSpPr txBox="1">
              <a:spLocks noChangeArrowheads="1"/>
            </p:cNvSpPr>
            <p:nvPr/>
          </p:nvSpPr>
          <p:spPr bwMode="auto">
            <a:xfrm>
              <a:off x="2411760" y="5805264"/>
              <a:ext cx="3773487" cy="5540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+7 (3412) 57-22-50</a:t>
              </a:r>
            </a:p>
          </p:txBody>
        </p:sp>
        <p:pic>
          <p:nvPicPr>
            <p:cNvPr id="16" name="Рисунок 15" descr="vkontakte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475656" y="4221088"/>
              <a:ext cx="732528" cy="732528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2411760" y="4293096"/>
              <a:ext cx="396044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333399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vk.com/ufas18</a:t>
              </a:r>
              <a:endPara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646" y="922602"/>
            <a:ext cx="1832450" cy="1913892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0A64F985-6D60-4B49-9A46-8AA5C8EB7F9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399" y="5902698"/>
            <a:ext cx="1870481" cy="674336"/>
          </a:xfrm>
          <a:prstGeom prst="rect">
            <a:avLst/>
          </a:prstGeom>
        </p:spPr>
      </p:pic>
      <p:sp>
        <p:nvSpPr>
          <p:cNvPr id="20" name="TextBox 8">
            <a:extLst>
              <a:ext uri="{FF2B5EF4-FFF2-40B4-BE49-F238E27FC236}">
                <a16:creationId xmlns:a16="http://schemas.microsoft.com/office/drawing/2014/main" id="{33BD99E6-061C-4091-A0E1-9265244B6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896" y="6021288"/>
            <a:ext cx="415651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000" dirty="0">
                <a:solidFill>
                  <a:srgbClr val="333399"/>
                </a:solidFill>
              </a:rPr>
              <a:t>контроль-</a:t>
            </a:r>
            <a:r>
              <a:rPr lang="ru-RU" sz="3000" dirty="0" err="1">
                <a:solidFill>
                  <a:srgbClr val="333399"/>
                </a:solidFill>
              </a:rPr>
              <a:t>надзор.рф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270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93CDDA-C0CA-4E5B-A77C-21A032C2C990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D79BC230-0560-45EF-B641-3105B1F5F7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1788208"/>
              </p:ext>
            </p:extLst>
          </p:nvPr>
        </p:nvGraphicFramePr>
        <p:xfrm>
          <a:off x="251520" y="1844824"/>
          <a:ext cx="8640960" cy="4663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9">
            <a:extLst>
              <a:ext uri="{FF2B5EF4-FFF2-40B4-BE49-F238E27FC236}">
                <a16:creationId xmlns:a16="http://schemas.microsoft.com/office/drawing/2014/main" id="{BDE77757-C890-4C7C-AB5F-542B7F4C5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52852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200" b="1" dirty="0">
                <a:solidFill>
                  <a:schemeClr val="accent6"/>
                </a:solidFill>
              </a:rPr>
              <a:t>Практика рассмотрения жалоб на действия заказчиков</a:t>
            </a:r>
            <a:endParaRPr lang="ru-RU" sz="2200" b="1" dirty="0">
              <a:ln w="22225">
                <a:noFill/>
                <a:prstDash val="solid"/>
              </a:ln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619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93CDDA-C0CA-4E5B-A77C-21A032C2C990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D79BC230-0560-45EF-B641-3105B1F5F7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67029765"/>
              </p:ext>
            </p:extLst>
          </p:nvPr>
        </p:nvGraphicFramePr>
        <p:xfrm>
          <a:off x="251520" y="1844824"/>
          <a:ext cx="8640960" cy="4663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9">
            <a:extLst>
              <a:ext uri="{FF2B5EF4-FFF2-40B4-BE49-F238E27FC236}">
                <a16:creationId xmlns:a16="http://schemas.microsoft.com/office/drawing/2014/main" id="{BDE77757-C890-4C7C-AB5F-542B7F4C5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52852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200" b="1" dirty="0">
                <a:solidFill>
                  <a:schemeClr val="accent6"/>
                </a:solidFill>
              </a:rPr>
              <a:t>Практика рассмотрения жалоб на действия заказчиков</a:t>
            </a:r>
            <a:endParaRPr lang="ru-RU" sz="2200" b="1" dirty="0">
              <a:ln w="22225">
                <a:noFill/>
                <a:prstDash val="solid"/>
              </a:ln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619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3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93CDDA-C0CA-4E5B-A77C-21A032C2C990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D79BC230-0560-45EF-B641-3105B1F5F7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9976969"/>
              </p:ext>
            </p:extLst>
          </p:nvPr>
        </p:nvGraphicFramePr>
        <p:xfrm>
          <a:off x="251520" y="1844824"/>
          <a:ext cx="8640960" cy="4663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9">
            <a:extLst>
              <a:ext uri="{FF2B5EF4-FFF2-40B4-BE49-F238E27FC236}">
                <a16:creationId xmlns:a16="http://schemas.microsoft.com/office/drawing/2014/main" id="{BDE77757-C890-4C7C-AB5F-542B7F4C5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52852"/>
            <a:ext cx="9144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200" b="1" dirty="0">
                <a:solidFill>
                  <a:schemeClr val="accent6"/>
                </a:solidFill>
              </a:rPr>
              <a:t>Практика рассмотрения жалоб на действия заказчиков</a:t>
            </a:r>
            <a:endParaRPr lang="ru-RU" sz="2200" b="1" dirty="0">
              <a:ln w="22225">
                <a:noFill/>
                <a:prstDash val="solid"/>
              </a:ln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619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/>
            <a:br>
              <a:rPr lang="ru-RU" sz="2200" b="1" kern="1200" dirty="0">
                <a:solidFill>
                  <a:srgbClr val="2D2D8A"/>
                </a:solidFill>
                <a:latin typeface="Arial" charset="0"/>
                <a:ea typeface="+mn-ea"/>
                <a:cs typeface="Arial" charset="0"/>
              </a:rPr>
            </a:br>
            <a:br>
              <a:rPr lang="ru-RU" sz="2200" b="1" kern="1200" dirty="0">
                <a:solidFill>
                  <a:srgbClr val="2D2D8A"/>
                </a:solidFill>
                <a:latin typeface="Arial" charset="0"/>
                <a:ea typeface="+mn-ea"/>
                <a:cs typeface="Arial" charset="0"/>
              </a:rPr>
            </a:br>
            <a:br>
              <a:rPr lang="ru-RU" sz="2200" b="1" kern="1200" dirty="0">
                <a:solidFill>
                  <a:srgbClr val="2D2D8A"/>
                </a:solidFill>
                <a:latin typeface="Arial" charset="0"/>
                <a:ea typeface="+mn-ea"/>
                <a:cs typeface="Arial" charset="0"/>
              </a:rPr>
            </a:br>
            <a:br>
              <a:rPr lang="ru-RU" sz="2200" b="1" kern="1200" dirty="0">
                <a:solidFill>
                  <a:srgbClr val="2D2D8A"/>
                </a:solidFill>
                <a:latin typeface="Arial" charset="0"/>
                <a:ea typeface="+mn-ea"/>
                <a:cs typeface="Arial" charset="0"/>
              </a:rPr>
            </a:br>
            <a:r>
              <a:rPr lang="ru-RU" sz="2200" b="1" kern="1200" dirty="0">
                <a:solidFill>
                  <a:srgbClr val="2D2D8A"/>
                </a:solidFill>
                <a:latin typeface="Arial" charset="0"/>
                <a:ea typeface="+mn-ea"/>
                <a:cs typeface="Arial" charset="0"/>
              </a:rPr>
              <a:t>Практика рассмотрения жалоб на действия заказчиков</a:t>
            </a:r>
            <a:br>
              <a:rPr lang="ru-RU" sz="2200" b="1" kern="1200" dirty="0">
                <a:ln w="22225">
                  <a:noFill/>
                  <a:prstDash val="solid"/>
                </a:ln>
                <a:latin typeface="Arial" charset="0"/>
                <a:ea typeface="+mn-ea"/>
                <a:cs typeface="Arial" charset="0"/>
              </a:rPr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824455"/>
              </p:ext>
            </p:extLst>
          </p:nvPr>
        </p:nvGraphicFramePr>
        <p:xfrm>
          <a:off x="457200" y="2048232"/>
          <a:ext cx="8229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86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04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Федеральный заказчик 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Субъект Российской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Федерации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Всего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Минздрав УР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Бюджетные учреждения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Количество закупок с нарушениями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/>
                        <a:t>Количество выданных предписаний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DD7B4-911C-4D00-848F-4295729954A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sz="2200" b="1" kern="1200" dirty="0">
                <a:solidFill>
                  <a:srgbClr val="2D2D8A"/>
                </a:solidFill>
                <a:latin typeface="Arial" charset="0"/>
                <a:cs typeface="Arial" charset="0"/>
              </a:rPr>
            </a:br>
            <a:br>
              <a:rPr lang="ru-RU" sz="2200" b="1" kern="1200" dirty="0">
                <a:solidFill>
                  <a:srgbClr val="2D2D8A"/>
                </a:solidFill>
                <a:latin typeface="Arial" charset="0"/>
                <a:cs typeface="Arial" charset="0"/>
              </a:rPr>
            </a:br>
            <a:r>
              <a:rPr lang="ru-RU" sz="2200" b="1" kern="1200" dirty="0">
                <a:solidFill>
                  <a:srgbClr val="2D2D8A"/>
                </a:solidFill>
                <a:latin typeface="Arial" charset="0"/>
                <a:cs typeface="Arial" charset="0"/>
              </a:rPr>
              <a:t>Практика рассмотрения жалоб на действия заказчиков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5851286"/>
              </p:ext>
            </p:extLst>
          </p:nvPr>
        </p:nvGraphicFramePr>
        <p:xfrm>
          <a:off x="467544" y="1628800"/>
          <a:ext cx="8064896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Субъекты контроля, в действиях которых нарушения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выявлены 2 и более раз: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Федеральный заказчик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Субъект Российской Федерации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- Государственное учреждение –региональное отделение Фонда</a:t>
                      </a:r>
                      <a:r>
                        <a:rPr lang="ru-RU" baseline="0" dirty="0"/>
                        <a:t> социального страхования Российской Федерации по Удмуртской Республике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-</a:t>
                      </a:r>
                      <a:r>
                        <a:rPr lang="ru-RU" baseline="0" dirty="0"/>
                        <a:t> Минздрав УР </a:t>
                      </a:r>
                    </a:p>
                    <a:p>
                      <a:endParaRPr lang="ru-RU" baseline="0" dirty="0"/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/>
                        <a:t> </a:t>
                      </a:r>
                      <a:r>
                        <a:rPr lang="ru-RU" baseline="0" dirty="0" err="1"/>
                        <a:t>Увинская</a:t>
                      </a:r>
                      <a:r>
                        <a:rPr lang="ru-RU" baseline="0" dirty="0"/>
                        <a:t> районная больница; 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baseline="0" dirty="0"/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/>
                        <a:t> </a:t>
                      </a:r>
                      <a:r>
                        <a:rPr lang="ru-RU" baseline="0" dirty="0" err="1"/>
                        <a:t>Малопургинская</a:t>
                      </a:r>
                      <a:r>
                        <a:rPr lang="ru-RU" baseline="0" dirty="0"/>
                        <a:t> районная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baseline="0" dirty="0"/>
                        <a:t>больница; </a:t>
                      </a:r>
                    </a:p>
                    <a:p>
                      <a:pPr>
                        <a:buFontTx/>
                        <a:buNone/>
                      </a:pPr>
                      <a:endParaRPr lang="ru-RU" baseline="0" dirty="0"/>
                    </a:p>
                    <a:p>
                      <a:pPr>
                        <a:buFontTx/>
                        <a:buChar char="-"/>
                      </a:pPr>
                      <a:r>
                        <a:rPr lang="ru-RU" baseline="0" dirty="0"/>
                        <a:t> </a:t>
                      </a:r>
                      <a:r>
                        <a:rPr lang="ru-RU" baseline="0" dirty="0" err="1"/>
                        <a:t>Воткинская</a:t>
                      </a:r>
                      <a:r>
                        <a:rPr lang="ru-RU" baseline="0" dirty="0"/>
                        <a:t> городская детская больница; </a:t>
                      </a:r>
                    </a:p>
                    <a:p>
                      <a:pPr>
                        <a:buFontTx/>
                        <a:buNone/>
                      </a:pPr>
                      <a:endParaRPr lang="ru-RU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DD7B4-911C-4D00-848F-4295729954A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sz="2800" b="1" dirty="0"/>
            </a:br>
            <a:br>
              <a:rPr lang="ru-RU" sz="2800" b="1" dirty="0"/>
            </a:br>
            <a:r>
              <a:rPr lang="ru-RU" sz="2800" b="1" dirty="0"/>
              <a:t>Распространенные нарушения законодательства о контрактной системе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ru-RU" u="sng" dirty="0">
              <a:solidFill>
                <a:schemeClr val="tx1"/>
              </a:solidFill>
            </a:endParaRPr>
          </a:p>
          <a:p>
            <a:pPr lvl="0" algn="just">
              <a:spcAft>
                <a:spcPts val="0"/>
              </a:spcAft>
              <a:buFont typeface="Wingdings"/>
              <a:buChar char=""/>
            </a:pPr>
            <a:r>
              <a:rPr lang="ru-RU" sz="2800" u="sng" dirty="0">
                <a:solidFill>
                  <a:schemeClr val="tx1"/>
                </a:solidFill>
                <a:latin typeface="Times New Roman"/>
                <a:ea typeface="Times New Roman"/>
              </a:rPr>
              <a:t>Необъективное описание объекта закупки:</a:t>
            </a:r>
          </a:p>
          <a:p>
            <a:pPr lvl="0" algn="just">
              <a:spcAft>
                <a:spcPts val="0"/>
              </a:spcAft>
              <a:buFont typeface="Wingdings"/>
              <a:buChar char=""/>
            </a:pPr>
            <a:endParaRPr lang="ru-RU" sz="2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indent="342265" algn="just">
              <a:spcAft>
                <a:spcPts val="0"/>
              </a:spcAft>
            </a:pPr>
            <a:r>
              <a:rPr lang="ru-RU" sz="2600" dirty="0">
                <a:solidFill>
                  <a:schemeClr val="tx1"/>
                </a:solidFill>
                <a:latin typeface="Times New Roman"/>
                <a:ea typeface="Times New Roman"/>
              </a:rPr>
              <a:t>установление требований к сроку годности готовых товаров (дезинфицирующих средств); </a:t>
            </a:r>
          </a:p>
          <a:p>
            <a:pPr indent="342265" algn="just">
              <a:spcAft>
                <a:spcPts val="0"/>
              </a:spcAft>
            </a:pPr>
            <a:r>
              <a:rPr lang="ru-RU" sz="2600" dirty="0">
                <a:solidFill>
                  <a:schemeClr val="tx1"/>
                </a:solidFill>
                <a:latin typeface="Times New Roman"/>
                <a:ea typeface="Times New Roman"/>
              </a:rPr>
              <a:t>установление значения показателей  по выходу рабочего раствора из 1 литра концентра по режиму дезинфекции</a:t>
            </a:r>
          </a:p>
          <a:p>
            <a:pPr indent="342265" algn="just">
              <a:spcAft>
                <a:spcPts val="0"/>
              </a:spcAft>
            </a:pPr>
            <a:endParaRPr lang="ru-RU" sz="2800" dirty="0">
              <a:latin typeface="Times New Roman"/>
              <a:ea typeface="Times New Roman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DD7B4-911C-4D00-848F-4295729954A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ru-RU" sz="2800" b="1" dirty="0"/>
            </a:br>
            <a:br>
              <a:rPr lang="ru-RU" sz="2800" b="1" dirty="0"/>
            </a:br>
            <a:r>
              <a:rPr lang="ru-RU" sz="2800" b="1" dirty="0"/>
              <a:t>Распространенные нарушения законодательства о контрактной системе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spcAft>
                <a:spcPts val="0"/>
              </a:spcAft>
              <a:buNone/>
            </a:pPr>
            <a:endParaRPr lang="ru-RU" u="sng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Font typeface="Wingdings"/>
              <a:buChar char=""/>
            </a:pPr>
            <a:r>
              <a:rPr lang="ru-RU" u="sng" dirty="0">
                <a:solidFill>
                  <a:schemeClr val="tx1"/>
                </a:solidFill>
                <a:latin typeface="Times New Roman"/>
                <a:ea typeface="Times New Roman"/>
              </a:rPr>
              <a:t>Нарушение порядка организации совместных закупок: </a:t>
            </a:r>
          </a:p>
          <a:p>
            <a:pPr lvl="0" algn="just">
              <a:spcAft>
                <a:spcPts val="0"/>
              </a:spcAft>
              <a:buFont typeface="Wingdings"/>
              <a:buChar char=""/>
            </a:pPr>
            <a:endParaRPr lang="ru-RU" u="sng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lvl="0" indent="342265" algn="just"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организация закупок Министерством здравоохранения УР, в отсутствие полномочий (судебное дело А71-15845/2016 )</a:t>
            </a:r>
          </a:p>
          <a:p>
            <a:pPr lvl="0" algn="just">
              <a:spcAft>
                <a:spcPts val="0"/>
              </a:spcAft>
              <a:buFont typeface="Wingdings"/>
              <a:buChar char=""/>
            </a:pPr>
            <a:endParaRPr lang="ru-RU" u="sng" dirty="0">
              <a:latin typeface="Times New Roman"/>
              <a:ea typeface="Times New Roman"/>
            </a:endParaRPr>
          </a:p>
          <a:p>
            <a:pPr lvl="0" algn="just">
              <a:spcAft>
                <a:spcPts val="0"/>
              </a:spcAft>
              <a:buNone/>
            </a:pPr>
            <a:r>
              <a:rPr lang="ru-RU" u="sng" dirty="0">
                <a:latin typeface="Times New Roman"/>
                <a:ea typeface="Times New Roman"/>
              </a:rPr>
              <a:t>   </a:t>
            </a:r>
            <a:endParaRPr lang="ru-RU" dirty="0">
              <a:latin typeface="Times New Roman"/>
              <a:ea typeface="Times New Roman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DD7B4-911C-4D00-848F-4295729954A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20993</TotalTime>
  <Words>664</Words>
  <Application>Microsoft Office PowerPoint</Application>
  <PresentationFormat>Экран (4:3)</PresentationFormat>
  <Paragraphs>165</Paragraphs>
  <Slides>20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Adobe Gothic Std B</vt:lpstr>
      <vt:lpstr>MS PGothic</vt:lpstr>
      <vt:lpstr>MS PGothic</vt:lpstr>
      <vt:lpstr>Aharoni</vt:lpstr>
      <vt:lpstr>Arial</vt:lpstr>
      <vt:lpstr>Arial Black</vt:lpstr>
      <vt:lpstr>Times New Roman</vt:lpstr>
      <vt:lpstr>Wingdings</vt:lpstr>
      <vt:lpstr>Оформление по умолчанию</vt:lpstr>
      <vt:lpstr>Презентация PowerPoint</vt:lpstr>
      <vt:lpstr> Контроль за соблюдением законодательства о контрактной системе в сфере здравоохранения</vt:lpstr>
      <vt:lpstr>Презентация PowerPoint</vt:lpstr>
      <vt:lpstr>Презентация PowerPoint</vt:lpstr>
      <vt:lpstr>Презентация PowerPoint</vt:lpstr>
      <vt:lpstr>    Практика рассмотрения жалоб на действия заказчиков </vt:lpstr>
      <vt:lpstr>  Практика рассмотрения жалоб на действия заказчиков</vt:lpstr>
      <vt:lpstr>  Распространенные нарушения законодательства о контрактной системе</vt:lpstr>
      <vt:lpstr>  Распространенные нарушения законодательства о контрактной системе</vt:lpstr>
      <vt:lpstr>Распространенные нарушения  законодательства о контрактной системе</vt:lpstr>
      <vt:lpstr>  Распространенные нарушения законодательства о контрактной системе</vt:lpstr>
      <vt:lpstr>  Распространенные нарушения законодательства о контрактной системе</vt:lpstr>
      <vt:lpstr>  Контроль в сфере закупок путем проведения проверочных мероприятий </vt:lpstr>
      <vt:lpstr> Внеплановые проверки </vt:lpstr>
      <vt:lpstr>Презентация PowerPoint</vt:lpstr>
      <vt:lpstr>Новое в законодательстве о контрактной системе</vt:lpstr>
      <vt:lpstr>Нововведения в законодательстве о контрактной системе</vt:lpstr>
      <vt:lpstr>Нововведения в законодательстве о контрактной системе</vt:lpstr>
      <vt:lpstr>Нововведения в законодательстве о контрактной системе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Нагайчук Е.Г.</dc:creator>
  <cp:lastModifiedBy>Мистюрин Василий Александрович</cp:lastModifiedBy>
  <cp:revision>1977</cp:revision>
  <cp:lastPrinted>2017-09-25T05:53:04Z</cp:lastPrinted>
  <dcterms:created xsi:type="dcterms:W3CDTF">2011-08-24T07:02:51Z</dcterms:created>
  <dcterms:modified xsi:type="dcterms:W3CDTF">2017-12-05T11:34:27Z</dcterms:modified>
</cp:coreProperties>
</file>