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457" r:id="rId3"/>
    <p:sldId id="458" r:id="rId4"/>
    <p:sldId id="459" r:id="rId5"/>
    <p:sldId id="428" r:id="rId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9999"/>
    <a:srgbClr val="CB4D4D"/>
    <a:srgbClr val="F52323"/>
    <a:srgbClr val="8E2D1A"/>
    <a:srgbClr val="E27660"/>
    <a:srgbClr val="DD5D43"/>
    <a:srgbClr val="006666"/>
    <a:srgbClr val="2C5AA4"/>
    <a:srgbClr val="00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6" autoAdjust="0"/>
    <p:restoredTop sz="99269" autoAdjust="0"/>
  </p:normalViewPr>
  <p:slideViewPr>
    <p:cSldViewPr>
      <p:cViewPr varScale="1">
        <p:scale>
          <a:sx n="116" d="100"/>
          <a:sy n="11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4755" cy="49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39" rIns="93279" bIns="46639" numCol="1" anchor="t" anchorCtr="0" compatLnSpc="1">
            <a:prstTxWarp prst="textNoShape">
              <a:avLst/>
            </a:prstTxWarp>
          </a:bodyPr>
          <a:lstStyle>
            <a:lvl1pPr defTabSz="932932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25" y="0"/>
            <a:ext cx="2944754" cy="49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39" rIns="93279" bIns="46639" numCol="1" anchor="t" anchorCtr="0" compatLnSpc="1">
            <a:prstTxWarp prst="textNoShape">
              <a:avLst/>
            </a:prstTxWarp>
          </a:bodyPr>
          <a:lstStyle>
            <a:lvl1pPr algn="r" defTabSz="932932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9" y="4714442"/>
            <a:ext cx="5437821" cy="446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39" rIns="93279" bIns="46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2052"/>
            <a:ext cx="2944755" cy="49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39" rIns="93279" bIns="46639" numCol="1" anchor="b" anchorCtr="0" compatLnSpc="1">
            <a:prstTxWarp prst="textNoShape">
              <a:avLst/>
            </a:prstTxWarp>
          </a:bodyPr>
          <a:lstStyle>
            <a:lvl1pPr defTabSz="932932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25" y="9432052"/>
            <a:ext cx="2944754" cy="49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39" rIns="93279" bIns="46639" numCol="1" anchor="b" anchorCtr="0" compatLnSpc="1">
            <a:prstTxWarp prst="textNoShape">
              <a:avLst/>
            </a:prstTxWarp>
          </a:bodyPr>
          <a:lstStyle>
            <a:lvl1pPr algn="r" defTabSz="932932">
              <a:defRPr sz="1200"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7197ABC1-93AD-41C3-B622-06D3D441F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3923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125"/>
            <a:fld id="{68D44D03-FB57-4F1B-AAAF-2D347622A24B}" type="slidenum">
              <a:rPr lang="ru-RU" smtClean="0"/>
              <a:pPr defTabSz="933125"/>
              <a:t>2</a:t>
            </a:fld>
            <a:endParaRPr lang="ru-RU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743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125"/>
            <a:fld id="{68D44D03-FB57-4F1B-AAAF-2D347622A24B}" type="slidenum">
              <a:rPr lang="ru-RU" smtClean="0"/>
              <a:pPr defTabSz="933125"/>
              <a:t>3</a:t>
            </a:fld>
            <a:endParaRPr lang="ru-RU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743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125"/>
            <a:fld id="{68D44D03-FB57-4F1B-AAAF-2D347622A24B}" type="slidenum">
              <a:rPr lang="ru-RU" smtClean="0"/>
              <a:pPr defTabSz="933125"/>
              <a:t>4</a:t>
            </a:fld>
            <a:endParaRPr lang="ru-RU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743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29BBB-1005-4AD8-A833-9274C9A0D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241DE-2060-4C25-9897-858E2424B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BA050-E59C-4B88-8D89-6AF7327BE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69A37-3841-4D01-B6E2-257CAD081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9021E-AF3D-486F-B45D-F7F3E0C31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DD7B4-911C-4D00-848F-429572995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8625F-6830-42B8-88A1-B4773767A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BF9F6-D806-4EC0-B720-38820E6B9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EBFAE-4FD7-46BE-908C-87E706078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F75E0-9FD6-4755-9E56-940D39816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8B49A-8601-4709-B0D0-BBD79F248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564AB-8F69-4D4E-93D2-A3C68C4BB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EE247-E845-41E3-847B-A191E6C56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13316" name="Picture 8" descr="пр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пр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BAC5FCFA-C159-488E-A391-5E7F6A2C0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  <p:sldLayoutId id="2147484655" r:id="rId2"/>
    <p:sldLayoutId id="2147484656" r:id="rId3"/>
    <p:sldLayoutId id="2147484657" r:id="rId4"/>
    <p:sldLayoutId id="2147484658" r:id="rId5"/>
    <p:sldLayoutId id="2147484659" r:id="rId6"/>
    <p:sldLayoutId id="2147484660" r:id="rId7"/>
    <p:sldLayoutId id="2147484661" r:id="rId8"/>
    <p:sldLayoutId id="2147484662" r:id="rId9"/>
    <p:sldLayoutId id="2147484663" r:id="rId10"/>
    <p:sldLayoutId id="2147484664" r:id="rId11"/>
    <p:sldLayoutId id="2147484665" r:id="rId12"/>
    <p:sldLayoutId id="2147484666" r:id="rId13"/>
    <p:sldLayoutId id="2147484667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MS PGothic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dmurtia.fas.gov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07504" y="3329608"/>
            <a:ext cx="9036496" cy="3528392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defRPr/>
            </a:pPr>
            <a:endParaRPr lang="ru-RU" sz="1800" b="1" spc="50" dirty="0">
              <a:ln w="11430">
                <a:noFill/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Adobe Gothic Std B" panose="020B0800000000000000" pitchFamily="34" charset="-128"/>
            </a:endParaRPr>
          </a:p>
          <a:p>
            <a:pPr algn="ctr">
              <a:buSzPct val="10000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 smtClean="0"/>
              <a:t>РАЗЪЯСНЕНИЕ</a:t>
            </a:r>
            <a:endParaRPr lang="ru-RU" sz="2000" b="1" dirty="0" smtClean="0"/>
          </a:p>
          <a:p>
            <a:pPr algn="ctr">
              <a:buNone/>
            </a:pPr>
            <a:r>
              <a:rPr lang="ru-RU" sz="2000" b="1" dirty="0" smtClean="0"/>
              <a:t>ПРЕЗИДИУМА </a:t>
            </a:r>
            <a:r>
              <a:rPr lang="ru-RU" sz="2000" b="1" dirty="0" smtClean="0"/>
              <a:t>ФЕДЕРАЛЬНОЙ АНТИМОНОПОЛЬНОЙ </a:t>
            </a:r>
            <a:r>
              <a:rPr lang="ru-RU" sz="2000" b="1" dirty="0" smtClean="0"/>
              <a:t>СЛУЖБЫ</a:t>
            </a:r>
            <a:r>
              <a:rPr lang="en-US" sz="2000" b="1" dirty="0" smtClean="0"/>
              <a:t> </a:t>
            </a:r>
          </a:p>
          <a:p>
            <a:pPr algn="ctr">
              <a:buNone/>
            </a:pPr>
            <a:r>
              <a:rPr lang="ru-RU" sz="2000" b="1" dirty="0" smtClean="0"/>
              <a:t>«ПО </a:t>
            </a:r>
            <a:r>
              <a:rPr lang="ru-RU" sz="2000" b="1" dirty="0" smtClean="0"/>
              <a:t>ОПРЕДЕЛЕНИЮ РАЗМЕРА УБЫТКОВ, ПРИЧИНЕННЫХ В РЕЗУЛЬТАТЕ НАРУШЕНИЯ АНТИМОНОПОЛЬНОГО ЗАКОНОДАТЕЛЬСТВА»</a:t>
            </a:r>
            <a:endParaRPr lang="ru-RU" sz="20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>
              <a:spcBef>
                <a:spcPct val="15000"/>
              </a:spcBef>
              <a:buFontTx/>
              <a:buNone/>
              <a:defRPr/>
            </a:pPr>
            <a:endParaRPr lang="ru-RU" sz="1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algn="ctr">
              <a:lnSpc>
                <a:spcPct val="90000"/>
              </a:lnSpc>
              <a:spcBef>
                <a:spcPct val="15000"/>
              </a:spcBef>
              <a:buFontTx/>
              <a:buNone/>
              <a:defRPr/>
            </a:pPr>
            <a:r>
              <a:rPr lang="ru-RU" sz="1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Adobe Gothic Std B" panose="020B0800000000000000" pitchFamily="34" charset="-128"/>
                <a:cs typeface="+mn-cs"/>
              </a:rPr>
              <a:t>Доклад  </a:t>
            </a:r>
            <a:r>
              <a:rPr lang="ru-RU" sz="1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Adobe Gothic Std B" panose="020B0800000000000000" pitchFamily="34" charset="-128"/>
                <a:cs typeface="+mn-cs"/>
              </a:rPr>
              <a:t>начальника отдела контроля рекламы и недобросовестной конкуренции </a:t>
            </a:r>
            <a:r>
              <a:rPr lang="ru-RU" sz="1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Adobe Gothic Std B" panose="020B0800000000000000" pitchFamily="34" charset="-128"/>
                <a:cs typeface="+mn-cs"/>
              </a:rPr>
              <a:t>– </a:t>
            </a:r>
            <a:r>
              <a:rPr lang="ru-RU" sz="1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Adobe Gothic Std B" panose="020B0800000000000000" pitchFamily="34" charset="-128"/>
                <a:cs typeface="+mn-cs"/>
              </a:rPr>
              <a:t>Т.А. Семеновой</a:t>
            </a:r>
            <a:endParaRPr lang="ru-RU" sz="1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Adobe Gothic Std B" panose="020B0800000000000000" pitchFamily="34" charset="-128"/>
              <a:cs typeface="+mn-cs"/>
            </a:endParaRPr>
          </a:p>
          <a:p>
            <a:pPr algn="ctr">
              <a:lnSpc>
                <a:spcPct val="90000"/>
              </a:lnSpc>
              <a:spcBef>
                <a:spcPct val="15000"/>
              </a:spcBef>
              <a:buFontTx/>
              <a:buNone/>
              <a:defRPr/>
            </a:pP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+mn-cs"/>
            </a:endParaRPr>
          </a:p>
          <a:p>
            <a:pPr algn="ctr">
              <a:lnSpc>
                <a:spcPct val="90000"/>
              </a:lnSpc>
              <a:spcBef>
                <a:spcPct val="15000"/>
              </a:spcBef>
              <a:buFontTx/>
              <a:buNone/>
              <a:defRPr/>
            </a:pPr>
            <a:endParaRPr lang="ru-RU" sz="15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spcBef>
                <a:spcPct val="15000"/>
              </a:spcBef>
              <a:buFontTx/>
              <a:buNone/>
              <a:defRPr/>
            </a:pPr>
            <a:r>
              <a:rPr lang="ru-RU" sz="1800" dirty="0">
                <a:solidFill>
                  <a:schemeClr val="tx1"/>
                </a:solidFill>
              </a:rPr>
              <a:t>Ижевск – 2017 </a:t>
            </a:r>
            <a:endParaRPr lang="en-US" sz="1800" b="1" spc="50" dirty="0">
              <a:ln w="11430">
                <a:noFill/>
              </a:ln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+mn-cs"/>
            </a:endParaRPr>
          </a:p>
        </p:txBody>
      </p:sp>
      <p:sp>
        <p:nvSpPr>
          <p:cNvPr id="15363" name="Rectangle 26"/>
          <p:cNvSpPr>
            <a:spLocks noChangeArrowheads="1"/>
          </p:cNvSpPr>
          <p:nvPr/>
        </p:nvSpPr>
        <p:spPr bwMode="auto">
          <a:xfrm>
            <a:off x="0" y="2205038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300" b="1" dirty="0">
                <a:solidFill>
                  <a:srgbClr val="008080"/>
                </a:solidFill>
              </a:rPr>
              <a:t>УПРАВЛЕНИЕ ФЕДЕРАЛЬНОЙ </a:t>
            </a:r>
          </a:p>
          <a:p>
            <a:pPr algn="r"/>
            <a:r>
              <a:rPr lang="ru-RU" sz="2300" b="1" dirty="0">
                <a:solidFill>
                  <a:srgbClr val="008080"/>
                </a:solidFill>
              </a:rPr>
              <a:t>АНТИМОНОПОЛЬНОЙ СЛУЖБЫ ПО УДМУРТСКОЙ РЕСПУБЛИКЕ</a:t>
            </a:r>
            <a:endParaRPr lang="en-US" sz="2300" b="1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93CDDA-C0CA-4E5B-A77C-21A032C2C99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908720"/>
            <a:ext cx="9144000" cy="11521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eaLnBrk="0" hangingPunct="0">
              <a:buClr>
                <a:srgbClr val="000000"/>
              </a:buClr>
              <a:buSzPct val="100000"/>
              <a:defRPr/>
            </a:pPr>
            <a:r>
              <a:rPr lang="ru-RU" b="1" kern="0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ＭＳ Ｐゴシック" pitchFamily="32" charset="0"/>
                <a:cs typeface="Arial" pitchFamily="34" charset="0"/>
              </a:rPr>
              <a:t>Разъяснение президиума ФАС России </a:t>
            </a:r>
          </a:p>
          <a:p>
            <a:pPr lvl="0" algn="ctr" eaLnBrk="0" hangingPunct="0">
              <a:buClr>
                <a:srgbClr val="000000"/>
              </a:buClr>
              <a:buSzPct val="100000"/>
              <a:defRPr/>
            </a:pPr>
            <a:r>
              <a:rPr lang="ru-RU" b="1" kern="0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ＭＳ Ｐゴシック" pitchFamily="32" charset="0"/>
                <a:cs typeface="Arial" pitchFamily="34" charset="0"/>
              </a:rPr>
              <a:t>№ 11 от 11.10.2017</a:t>
            </a:r>
            <a:endParaRPr lang="ru-RU" b="1" kern="0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ＭＳ Ｐゴシック" pitchFamily="32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5766355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Опубликованы на сайте</a:t>
            </a:r>
            <a:r>
              <a:rPr lang="en-US" dirty="0" smtClean="0"/>
              <a:t> </a:t>
            </a:r>
            <a:r>
              <a:rPr lang="ru-RU" dirty="0" smtClean="0"/>
              <a:t>Удмуртского УФАС России:</a:t>
            </a:r>
          </a:p>
          <a:p>
            <a:r>
              <a:rPr lang="en-US" dirty="0" smtClean="0">
                <a:hlinkClick r:id="rId3"/>
              </a:rPr>
              <a:t>h</a:t>
            </a:r>
            <a:r>
              <a:rPr lang="en-US" dirty="0" smtClean="0">
                <a:hlinkClick r:id="rId3"/>
              </a:rPr>
              <a:t>ttp://</a:t>
            </a:r>
            <a:r>
              <a:rPr lang="ru-RU" dirty="0" err="1" smtClean="0">
                <a:hlinkClick r:id="rId3"/>
              </a:rPr>
              <a:t>udmurtia.fas.gov.ru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r>
              <a:rPr lang="ru-RU" dirty="0" smtClean="0"/>
              <a:t>в разделе Аналитические материалы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5772" y="1988840"/>
            <a:ext cx="6172572" cy="361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866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93CDDA-C0CA-4E5B-A77C-21A032C2C99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908720"/>
            <a:ext cx="9144000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eaLnBrk="0" hangingPunct="0">
              <a:buClr>
                <a:srgbClr val="000000"/>
              </a:buClr>
              <a:buSzPct val="100000"/>
              <a:defRPr/>
            </a:pPr>
            <a:r>
              <a:rPr lang="ru-RU" b="1" kern="0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ＭＳ Ｐゴシック" pitchFamily="32" charset="0"/>
                <a:cs typeface="Arial" pitchFamily="34" charset="0"/>
              </a:rPr>
              <a:t>Разъяснение президиума ФАС России </a:t>
            </a:r>
          </a:p>
          <a:p>
            <a:pPr lvl="0" algn="ctr" eaLnBrk="0" hangingPunct="0">
              <a:buClr>
                <a:srgbClr val="000000"/>
              </a:buClr>
              <a:buSzPct val="100000"/>
              <a:defRPr/>
            </a:pPr>
            <a:r>
              <a:rPr lang="ru-RU" b="1" kern="0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ＭＳ Ｐゴシック" pitchFamily="32" charset="0"/>
                <a:cs typeface="Arial" pitchFamily="34" charset="0"/>
              </a:rPr>
              <a:t>№ 11 от 11.10.2017</a:t>
            </a:r>
            <a:endParaRPr lang="ru-RU" b="1" kern="0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ＭＳ Ｐゴシック" pitchFamily="32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1916832"/>
            <a:ext cx="453650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Применяются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16" y="2751311"/>
            <a:ext cx="406794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ТО ФАС России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2751311"/>
            <a:ext cx="406794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Пострадавшими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297465"/>
            <a:ext cx="403244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 smtClean="0"/>
              <a:t>в целях определения размера ущерба, причиненного нарушениями антимонопольного законодательства, как обстоятельства, отягчающего в установленных законом случаях административную ответственность (статьи 14.31, 14.31.2, 14.32, 14.33 </a:t>
            </a:r>
            <a:r>
              <a:rPr lang="ru-RU" sz="1900" dirty="0" err="1" smtClean="0"/>
              <a:t>КоАП</a:t>
            </a:r>
            <a:r>
              <a:rPr lang="ru-RU" sz="1900" dirty="0" smtClean="0"/>
              <a:t> РФ)</a:t>
            </a:r>
            <a:endParaRPr lang="ru-RU" sz="1900" dirty="0"/>
          </a:p>
        </p:txBody>
      </p:sp>
      <p:cxnSp>
        <p:nvCxnSpPr>
          <p:cNvPr id="12" name="Прямая со стрелкой 11"/>
          <p:cNvCxnSpPr>
            <a:stCxn id="7" idx="2"/>
            <a:endCxn id="8" idx="0"/>
          </p:cNvCxnSpPr>
          <p:nvPr/>
        </p:nvCxnSpPr>
        <p:spPr>
          <a:xfrm flipH="1">
            <a:off x="2177988" y="2378497"/>
            <a:ext cx="2286000" cy="37281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2"/>
            <a:endCxn id="9" idx="0"/>
          </p:cNvCxnSpPr>
          <p:nvPr/>
        </p:nvCxnSpPr>
        <p:spPr>
          <a:xfrm>
            <a:off x="4463988" y="2378497"/>
            <a:ext cx="2286000" cy="37281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716016" y="3378185"/>
            <a:ext cx="4104456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 smtClean="0"/>
              <a:t>в определении убытков, причиненных нарушением антимонопольного законодательства, при их взыскании в судебном порядке или урегулировании претензий без судебного разбирательства.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xmlns="" val="27866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93CDDA-C0CA-4E5B-A77C-21A032C2C99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908720"/>
            <a:ext cx="9144000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eaLnBrk="0" hangingPunct="0">
              <a:buClr>
                <a:srgbClr val="000000"/>
              </a:buClr>
              <a:buSzPct val="100000"/>
              <a:defRPr/>
            </a:pPr>
            <a:r>
              <a:rPr lang="ru-RU" b="1" kern="0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ＭＳ Ｐゴシック" pitchFamily="32" charset="0"/>
                <a:cs typeface="Arial" pitchFamily="34" charset="0"/>
              </a:rPr>
              <a:t>Предмет доказывания </a:t>
            </a:r>
          </a:p>
          <a:p>
            <a:pPr lvl="0" algn="ctr" eaLnBrk="0" hangingPunct="0">
              <a:buClr>
                <a:srgbClr val="000000"/>
              </a:buClr>
              <a:buSzPct val="100000"/>
              <a:defRPr/>
            </a:pPr>
            <a:r>
              <a:rPr lang="ru-RU" b="1" kern="0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ＭＳ Ｐゴシック" pitchFamily="32" charset="0"/>
                <a:cs typeface="Arial" pitchFamily="34" charset="0"/>
              </a:rPr>
              <a:t>по искам о взыскании убытков</a:t>
            </a:r>
            <a:endParaRPr lang="ru-RU" b="1" kern="0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ＭＳ Ｐゴシック" pitchFamily="32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131840" y="2492896"/>
            <a:ext cx="554461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совершение конкретным лицом (лицами) противоречащего антимонопольному законодательству действия или бездействия, соглашения, акта;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наличие у истца убытков и их размер;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причинно-следственная связь между нарушением права истца (противоправным поведением) и его убытками.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075" name="Picture 3" descr="http://inforline.com.ua/images/kyivcompanytop/company/u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70392"/>
            <a:ext cx="2592288" cy="4343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66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185163" y="3418830"/>
            <a:ext cx="6372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50" normalizeH="0" baseline="0" noProof="0" dirty="0">
                <a:ln w="11430"/>
                <a:solidFill>
                  <a:srgbClr val="2D2D8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СПАСИБО ЗА ВНИМАНИЕ!</a:t>
            </a:r>
            <a:r>
              <a:rPr kumimoji="0" lang="en-US" sz="2000" b="1" i="0" u="none" strike="noStrike" kern="1200" cap="none" spc="50" normalizeH="0" baseline="0" noProof="0" dirty="0">
                <a:ln w="11430"/>
                <a:solidFill>
                  <a:srgbClr val="2D2D8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/>
            </a:r>
            <a:br>
              <a:rPr kumimoji="0" lang="en-US" sz="2000" b="1" i="0" u="none" strike="noStrike" kern="1200" cap="none" spc="50" normalizeH="0" baseline="0" noProof="0" dirty="0">
                <a:ln w="11430"/>
                <a:solidFill>
                  <a:srgbClr val="2D2D8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endParaRPr kumimoji="0" lang="ru-RU" sz="2000" b="1" i="0" u="none" strike="noStrike" kern="1200" cap="none" spc="50" normalizeH="0" baseline="0" noProof="0" dirty="0">
              <a:ln w="11430"/>
              <a:solidFill>
                <a:srgbClr val="2D2D8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4290897"/>
            <a:ext cx="4932040" cy="2206352"/>
            <a:chOff x="0" y="4290897"/>
            <a:chExt cx="4932040" cy="2206352"/>
          </a:xfrm>
        </p:grpSpPr>
        <p:pic>
          <p:nvPicPr>
            <p:cNvPr id="27657" name="Picture 5" descr="FAS-logo-color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111" y="4290897"/>
              <a:ext cx="577884" cy="582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8" name="Picture 6" descr="14098_427100966728_20531316728_5146316_6182604_n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5110" y="5129097"/>
              <a:ext cx="57788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9" name="Picture 7" descr="twitter_newbird_blue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5659049"/>
              <a:ext cx="908105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0" name="TextBox 8"/>
            <p:cNvSpPr txBox="1">
              <a:spLocks noChangeArrowheads="1"/>
            </p:cNvSpPr>
            <p:nvPr/>
          </p:nvSpPr>
          <p:spPr bwMode="auto">
            <a:xfrm>
              <a:off x="931910" y="4367097"/>
              <a:ext cx="3608613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udmurtia.fas.gov.ru</a:t>
              </a:r>
            </a:p>
          </p:txBody>
        </p:sp>
        <p:sp>
          <p:nvSpPr>
            <p:cNvPr id="27661" name="TextBox 9"/>
            <p:cNvSpPr txBox="1">
              <a:spLocks noChangeArrowheads="1"/>
            </p:cNvSpPr>
            <p:nvPr/>
          </p:nvSpPr>
          <p:spPr bwMode="auto">
            <a:xfrm>
              <a:off x="930000" y="5085184"/>
              <a:ext cx="400204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fb.com/</a:t>
              </a:r>
              <a:r>
                <a:rPr lang="en-US" sz="3000" dirty="0" err="1">
                  <a:solidFill>
                    <a:srgbClr val="333399"/>
                  </a:solidFill>
                </a:rPr>
                <a:t>udm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ufas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7662" name="TextBox 10"/>
            <p:cNvSpPr txBox="1">
              <a:spLocks noChangeArrowheads="1"/>
            </p:cNvSpPr>
            <p:nvPr/>
          </p:nvSpPr>
          <p:spPr bwMode="auto">
            <a:xfrm>
              <a:off x="899592" y="5805264"/>
              <a:ext cx="3773723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twitter.com/ufas18</a:t>
              </a:r>
            </a:p>
          </p:txBody>
        </p:sp>
      </p:grpSp>
      <p:sp>
        <p:nvSpPr>
          <p:cNvPr id="27654" name="Text Box 11"/>
          <p:cNvSpPr txBox="1">
            <a:spLocks noChangeArrowheads="1"/>
          </p:cNvSpPr>
          <p:nvPr/>
        </p:nvSpPr>
        <p:spPr bwMode="auto">
          <a:xfrm>
            <a:off x="2916238" y="5589588"/>
            <a:ext cx="42402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708178" y="4290897"/>
            <a:ext cx="4896544" cy="2155676"/>
            <a:chOff x="1475656" y="4221088"/>
            <a:chExt cx="4896544" cy="2155676"/>
          </a:xfrm>
        </p:grpSpPr>
        <p:pic>
          <p:nvPicPr>
            <p:cNvPr id="2765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5656" y="5013176"/>
              <a:ext cx="774700" cy="7143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7653" name="Picture 4" descr="http://www.kumasoftware.com/images/iconos/iconos-phon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47664" y="5805264"/>
              <a:ext cx="571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5" name="TextBox 10"/>
            <p:cNvSpPr txBox="1">
              <a:spLocks noChangeArrowheads="1"/>
            </p:cNvSpPr>
            <p:nvPr/>
          </p:nvSpPr>
          <p:spPr bwMode="auto">
            <a:xfrm>
              <a:off x="2411760" y="5013176"/>
              <a:ext cx="3773487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to18@fas.gov.ru</a:t>
              </a:r>
            </a:p>
          </p:txBody>
        </p:sp>
        <p:sp>
          <p:nvSpPr>
            <p:cNvPr id="27656" name="TextBox 10"/>
            <p:cNvSpPr txBox="1">
              <a:spLocks noChangeArrowheads="1"/>
            </p:cNvSpPr>
            <p:nvPr/>
          </p:nvSpPr>
          <p:spPr bwMode="auto">
            <a:xfrm>
              <a:off x="2411760" y="5805264"/>
              <a:ext cx="3773487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+7 (3412) 57-22-50</a:t>
              </a:r>
            </a:p>
          </p:txBody>
        </p:sp>
        <p:pic>
          <p:nvPicPr>
            <p:cNvPr id="16" name="Рисунок 15" descr="vkontakt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75656" y="4221088"/>
              <a:ext cx="732528" cy="73252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411760" y="4293096"/>
              <a:ext cx="39604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vk.com/ufas18</a:t>
              </a:r>
              <a:endPara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8263" y="971670"/>
            <a:ext cx="22860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727031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19617</TotalTime>
  <Words>198</Words>
  <Application>Microsoft Office PowerPoint</Application>
  <PresentationFormat>Экран (4:3)</PresentationFormat>
  <Paragraphs>42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</vt:vector>
  </TitlesOfParts>
  <Company>ФАС России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Нагайчук Е.Г.</dc:creator>
  <cp:lastModifiedBy>Семенова</cp:lastModifiedBy>
  <cp:revision>1904</cp:revision>
  <cp:lastPrinted>2017-06-23T12:04:38Z</cp:lastPrinted>
  <dcterms:created xsi:type="dcterms:W3CDTF">2011-08-24T07:02:51Z</dcterms:created>
  <dcterms:modified xsi:type="dcterms:W3CDTF">2017-12-04T09:41:29Z</dcterms:modified>
</cp:coreProperties>
</file>