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388" r:id="rId3"/>
    <p:sldId id="493" r:id="rId4"/>
    <p:sldId id="492" r:id="rId5"/>
    <p:sldId id="495" r:id="rId6"/>
    <p:sldId id="505" r:id="rId7"/>
    <p:sldId id="496" r:id="rId8"/>
    <p:sldId id="504" r:id="rId9"/>
    <p:sldId id="436" r:id="rId10"/>
    <p:sldId id="499" r:id="rId11"/>
    <p:sldId id="500" r:id="rId12"/>
    <p:sldId id="486" r:id="rId13"/>
    <p:sldId id="487" r:id="rId14"/>
    <p:sldId id="484" r:id="rId15"/>
    <p:sldId id="501" r:id="rId16"/>
    <p:sldId id="502" r:id="rId17"/>
    <p:sldId id="503" r:id="rId18"/>
    <p:sldId id="477" r:id="rId19"/>
    <p:sldId id="449" r:id="rId20"/>
    <p:sldId id="428" r:id="rId2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CCCC"/>
    <a:srgbClr val="DD5D43"/>
    <a:srgbClr val="009999"/>
    <a:srgbClr val="E27660"/>
    <a:srgbClr val="006666"/>
    <a:srgbClr val="2C5AA4"/>
    <a:srgbClr val="0099CC"/>
    <a:srgbClr val="0033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269" autoAdjust="0"/>
  </p:normalViewPr>
  <p:slideViewPr>
    <p:cSldViewPr>
      <p:cViewPr varScale="1">
        <p:scale>
          <a:sx n="86" d="100"/>
          <a:sy n="86" d="100"/>
        </p:scale>
        <p:origin x="6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194473580347815E-2"/>
          <c:y val="0.32135851526794446"/>
          <c:w val="0.80651454178359117"/>
          <c:h val="0.58072206932453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75-4531-A43C-B13A45BAD08D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75-4531-A43C-B13A45BAD08D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1-3 к. 2017 г.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75-4531-A43C-B13A45BAD0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5451392"/>
        <c:axId val="115452928"/>
      </c:barChart>
      <c:catAx>
        <c:axId val="115451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452928"/>
        <c:crosses val="autoZero"/>
        <c:auto val="0"/>
        <c:lblAlgn val="ctr"/>
        <c:lblOffset val="100"/>
        <c:noMultiLvlLbl val="0"/>
      </c:catAx>
      <c:valAx>
        <c:axId val="1154529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15451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46-4BE1-B2F0-373150AA2682}"/>
              </c:ext>
            </c:extLst>
          </c:dPt>
          <c:dPt>
            <c:idx val="1"/>
            <c:bubble3D val="0"/>
            <c:spPr>
              <a:solidFill>
                <a:srgbClr val="009999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46-4BE1-B2F0-373150AA2682}"/>
              </c:ext>
            </c:extLst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46-4BE1-B2F0-373150AA268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46-4BE1-B2F0-373150AA268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46-4BE1-B2F0-373150AA268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46-4BE1-B2F0-373150AA2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Исполнено</c:v>
                </c:pt>
                <c:pt idx="1">
                  <c:v>Не исполнено</c:v>
                </c:pt>
                <c:pt idx="2">
                  <c:v>В стадии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46-4BE1-B2F0-373150AA2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7219349365222"/>
          <c:y val="0.23630025956711884"/>
          <c:w val="0.31453772965879262"/>
          <c:h val="0.501382217691496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41043587749494E-2"/>
          <c:y val="1.7342231646050615E-2"/>
          <c:w val="0.37451591026922937"/>
          <c:h val="0.693958814210195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6666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84-40F7-978B-B99178CCE97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84-40F7-978B-B99178CCE971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184-40F7-978B-B99178CCE97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84-40F7-978B-B99178CCE971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84-40F7-978B-B99178CCE971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184-40F7-978B-B99178CCE9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84-40F7-978B-B99178CCE97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184-40F7-978B-B99178CCE97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84-40F7-978B-B99178CCE97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84-40F7-978B-B99178CCE97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84-40F7-978B-B99178CCE97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184-40F7-978B-B99178CCE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навязывание невыгодных условий договора</c:v>
                </c:pt>
                <c:pt idx="1">
                  <c:v>необоснованный отказ в заключении договора</c:v>
                </c:pt>
                <c:pt idx="2">
                  <c:v>установление финансовой организацией необоснованно высокой цены финансовой услуги</c:v>
                </c:pt>
                <c:pt idx="3">
                  <c:v>создание препятствий доступу на рынок</c:v>
                </c:pt>
                <c:pt idx="4">
                  <c:v>создание дискриминационных условий</c:v>
                </c:pt>
                <c:pt idx="5">
                  <c:v>прочие нарушения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4-40F7-978B-B99178CCE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52335747416953671"/>
          <c:y val="4.7575179763243457E-2"/>
          <c:w val="0.46782406121542086"/>
          <c:h val="0.95114677069475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17461022849311E-2"/>
          <c:y val="5.8192640664791621E-2"/>
          <c:w val="0.35687898103914378"/>
          <c:h val="0.661278486995202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6666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84-40F7-978B-B99178CCE97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84-40F7-978B-B99178CCE971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184-40F7-978B-B99178CCE97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84-40F7-978B-B99178CCE971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84-40F7-978B-B99178CCE971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184-40F7-978B-B99178CCE9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84-40F7-978B-B99178CCE97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184-40F7-978B-B99178CCE97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184-40F7-978B-B99178CCE971}"/>
                </c:ext>
              </c:extLst>
            </c:dLbl>
            <c:dLbl>
              <c:idx val="3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184-40F7-978B-B99178CCE97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84-40F7-978B-B99178CCE97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184-40F7-978B-B99178CCE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координация деятельности участников торгов</c:v>
                </c:pt>
                <c:pt idx="1">
                  <c:v>создание преимущественных условий участия в торгах </c:v>
                </c:pt>
                <c:pt idx="2">
                  <c:v>нарушении порядка определения победителей торгов </c:v>
                </c:pt>
                <c:pt idx="3">
                  <c:v>необоснованном ограничении доступа к участию в торгах</c:v>
                </c:pt>
                <c:pt idx="4">
                  <c:v>ограничение конкуренции между участниками торгов</c:v>
                </c:pt>
                <c:pt idx="5">
                  <c:v>прочие нарушения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4-40F7-978B-B99178CCE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2335747416953671"/>
          <c:y val="4.7575179763243464E-2"/>
          <c:w val="0.46782406121542069"/>
          <c:h val="0.95114677069475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99334684871369E-2"/>
          <c:y val="5.1338932221557276E-2"/>
          <c:w val="0.3478285413469831"/>
          <c:h val="0.647096674173711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666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24-4C51-BDD2-2B890F6BA50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24-4C51-BDD2-2B890F6BA506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24-4C51-BDD2-2B890F6BA506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24-4C51-BDD2-2B890F6BA506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24-4C51-BDD2-2B890F6BA506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B24-4C51-BDD2-2B890F6BA5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B24-4C51-BDD2-2B890F6BA50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B24-4C51-BDD2-2B890F6BA50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B24-4C51-BDD2-2B890F6BA50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B24-4C51-BDD2-2B890F6BA50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B24-4C51-BDD2-2B890F6BA50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B24-4C51-BDD2-2B890F6BA506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B24-4C51-BDD2-2B890F6BA50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AB24-4C51-BDD2-2B890F6BA5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закупки, проводимые заказчиками – отдельными видами юридических лиц</c:v>
                </c:pt>
                <c:pt idx="1">
                  <c:v>иные торги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66-4F81-96A0-3743954FE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1844513390307003"/>
          <c:y val="0.14310797851126653"/>
          <c:w val="0.57302001545681613"/>
          <c:h val="0.741894538756465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99334684871369E-2"/>
          <c:y val="5.1338932221557276E-2"/>
          <c:w val="0.3478285413469831"/>
          <c:h val="0.6470966741737110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666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0D-499F-B8FC-8EDAEF50DA6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0D-499F-B8FC-8EDAEF50DA6B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0D-499F-B8FC-8EDAEF50DA6B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0D-499F-B8FC-8EDAEF50DA6B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0D-499F-B8FC-8EDAEF50DA6B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00D-499F-B8FC-8EDAEF50DA6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00D-499F-B8FC-8EDAEF50DA6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00D-499F-B8FC-8EDAEF50DA6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00D-499F-B8FC-8EDAEF50DA6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00D-499F-B8FC-8EDAEF50DA6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00D-499F-B8FC-8EDAEF50DA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отсутствие необходимости получения согласия антимонопольного органа</c:v>
                </c:pt>
                <c:pt idx="1">
                  <c:v>согласия о предоставлении государственной или муниципальной преференции</c:v>
                </c:pt>
                <c:pt idx="2">
                  <c:v>решение об отказе в предоставлении преференции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00D-499F-B8FC-8EDAEF50D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827443689026781"/>
          <c:y val="0.20188446968553675"/>
          <c:w val="0.53319071246961836"/>
          <c:h val="0.683118047582195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3646128515587E-2"/>
          <c:y val="4.339985763843162E-2"/>
          <c:w val="0.39477021986760913"/>
          <c:h val="0.73442649458809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6666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BB-40D9-8EDC-6BAB8BB22A6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BB-40D9-8EDC-6BAB8BB22A65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BB-40D9-8EDC-6BAB8BB22A65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BB-40D9-8EDC-6BAB8BB22A65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BB-40D9-8EDC-6BAB8BB22A65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DBB-40D9-8EDC-6BAB8BB22A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DBB-40D9-8EDC-6BAB8BB22A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DBB-40D9-8EDC-6BAB8BB22A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DBB-40D9-8EDC-6BAB8BB22A6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DBB-40D9-8EDC-6BAB8BB22A6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DBB-40D9-8EDC-6BAB8BB22A6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DBB-40D9-8EDC-6BAB8BB22A6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DBB-40D9-8EDC-6BAB8BB22A6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DBB-40D9-8EDC-6BAB8BB22A6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DBB-40D9-8EDC-6BAB8BB22A6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BDBB-40D9-8EDC-6BAB8BB22A6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BDBB-40D9-8EDC-6BAB8BB22A6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BDBB-40D9-8EDC-6BAB8BB22A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недостоверная реклама</c:v>
                </c:pt>
                <c:pt idx="1">
                  <c:v>скрытая реклама</c:v>
                </c:pt>
                <c:pt idx="2">
                  <c:v>запрещенные к рекламе товары</c:v>
                </c:pt>
                <c:pt idx="3">
                  <c:v>требования к рекламе в телепрограммах</c:v>
                </c:pt>
                <c:pt idx="4">
                  <c:v>требования к рекламе в радиопрограммах</c:v>
                </c:pt>
                <c:pt idx="5">
                  <c:v>реклама в периодических печатных изданиях</c:v>
                </c:pt>
                <c:pt idx="6">
                  <c:v>реклама, распространяемая по сетям электросвязи</c:v>
                </c:pt>
                <c:pt idx="7">
                  <c:v>реклама алкогольной продукции</c:v>
                </c:pt>
                <c:pt idx="8">
                  <c:v>реклама финансовых услуг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  <c:pt idx="7">
                  <c:v>3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DBB-40D9-8EDC-6BAB8BB22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362294329140581"/>
          <c:y val="1.4931126980573032E-2"/>
          <c:w val="0.44784220606848041"/>
          <c:h val="0.98396810696989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0.98376</cdr:x>
      <cdr:y>0.31086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2008" y="-72008"/>
          <a:ext cx="8356186" cy="1741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0.43014</cdr:x>
      <cdr:y>0.43892</cdr:y>
    </cdr:from>
    <cdr:to>
      <cdr:x>0.53377</cdr:x>
      <cdr:y>0.50743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02286" y="1872208"/>
          <a:ext cx="929950" cy="276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0.05833</cdr:x>
      <cdr:y>0.72574</cdr:y>
    </cdr:from>
    <cdr:to>
      <cdr:x>0.44167</cdr:x>
      <cdr:y>0.82436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DB1332E-C729-41AE-8B15-274DC357CB43}"/>
            </a:ext>
          </a:extLst>
        </cdr:cNvPr>
        <cdr:cNvSpPr txBox="1"/>
      </cdr:nvSpPr>
      <cdr:spPr>
        <a:xfrm xmlns:a="http://schemas.openxmlformats.org/drawingml/2006/main">
          <a:off x="504056" y="3384384"/>
          <a:ext cx="3312368" cy="45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dirty="0"/>
            <a:t>Выявлено 9 фактов нарушения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0.05822</cdr:x>
      <cdr:y>0.75075</cdr:y>
    </cdr:from>
    <cdr:to>
      <cdr:x>0.44577</cdr:x>
      <cdr:y>0.96693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9C95483-9FB9-475A-8742-B1FFA6FF9153}"/>
            </a:ext>
          </a:extLst>
        </cdr:cNvPr>
        <cdr:cNvSpPr txBox="1"/>
      </cdr:nvSpPr>
      <cdr:spPr>
        <a:xfrm xmlns:a="http://schemas.openxmlformats.org/drawingml/2006/main">
          <a:off x="503040" y="3501008"/>
          <a:ext cx="3348880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dirty="0"/>
            <a:t>Выявлено 11 фактов нарушений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0.06043</cdr:x>
      <cdr:y>0.81375</cdr:y>
    </cdr:from>
    <cdr:to>
      <cdr:x>0.45563</cdr:x>
      <cdr:y>0.90958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BB128A9-84CF-4808-8C60-4A6BC6532CB8}"/>
            </a:ext>
          </a:extLst>
        </cdr:cNvPr>
        <cdr:cNvSpPr txBox="1"/>
      </cdr:nvSpPr>
      <cdr:spPr>
        <a:xfrm xmlns:a="http://schemas.openxmlformats.org/drawingml/2006/main">
          <a:off x="539552" y="3905204"/>
          <a:ext cx="3528392" cy="459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24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ru-RU" sz="2400" dirty="0"/>
            <a:t>Выявлено 24 фактов нарушений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755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t" anchorCtr="0" compatLnSpc="1">
            <a:prstTxWarp prst="textNoShape">
              <a:avLst/>
            </a:prstTxWarp>
          </a:bodyPr>
          <a:lstStyle>
            <a:lvl1pPr defTabSz="932932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t" anchorCtr="0" compatLnSpc="1">
            <a:prstTxWarp prst="textNoShape">
              <a:avLst/>
            </a:prstTxWarp>
          </a:bodyPr>
          <a:lstStyle>
            <a:lvl1pPr algn="r" defTabSz="932932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9" y="4714442"/>
            <a:ext cx="5437821" cy="44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052"/>
            <a:ext cx="2944755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b" anchorCtr="0" compatLnSpc="1">
            <a:prstTxWarp prst="textNoShape">
              <a:avLst/>
            </a:prstTxWarp>
          </a:bodyPr>
          <a:lstStyle>
            <a:lvl1pPr defTabSz="932932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432052"/>
            <a:ext cx="2944754" cy="49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39" rIns="93279" bIns="46639" numCol="1" anchor="b" anchorCtr="0" compatLnSpc="1">
            <a:prstTxWarp prst="textNoShape">
              <a:avLst/>
            </a:prstTxWarp>
          </a:bodyPr>
          <a:lstStyle>
            <a:lvl1pPr algn="r" defTabSz="932932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7197ABC1-93AD-41C3-B622-06D3D441F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23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id="{26EA476C-6DE1-4BF9-88EA-855A29328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id="{9EEE5AAB-8833-4D01-9234-08E9769E4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ea typeface="ＭＳ Ｐゴシック" panose="020B0600070205080204" pitchFamily="34" charset="-128"/>
            </a:endParaRPr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1E158F5C-1166-4B23-9800-B25A91F838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21702D-B5BE-4ED6-A5F6-FF1FCB18059F}" type="slidenum">
              <a:rPr lang="ru-RU" altLang="ru-RU" sz="1200" smtClean="0"/>
              <a:pPr/>
              <a:t>3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3207404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407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471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069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581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1135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344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69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90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4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87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5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54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6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69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7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07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8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856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9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66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10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93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25"/>
            <a:fld id="{68D44D03-FB57-4F1B-AAAF-2D347622A24B}" type="slidenum">
              <a:rPr lang="ru-RU" smtClean="0"/>
              <a:pPr defTabSz="933125"/>
              <a:t>11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3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29BBB-1005-4AD8-A833-9274C9A0D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241DE-2060-4C25-9897-858E2424B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BA050-E59C-4B88-8D89-6AF7327BE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9A37-3841-4D01-B6E2-257CAD081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9021E-AF3D-486F-B45D-F7F3E0C31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D7B4-911C-4D00-848F-429572995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625F-6830-42B8-88A1-B4773767A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BF9F6-D806-4EC0-B720-38820E6B9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EBFAE-4FD7-46BE-908C-87E706078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75E0-9FD6-4755-9E56-940D39816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B49A-8601-4709-B0D0-BBD79F248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64AB-8F69-4D4E-93D2-A3C68C4BB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E247-E845-41E3-847B-A191E6C56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3316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BAC5FCFA-C159-488E-A391-5E7F6A2C0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55" r:id="rId2"/>
    <p:sldLayoutId id="2147484656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  <p:sldLayoutId id="2147484665" r:id="rId12"/>
    <p:sldLayoutId id="2147484666" r:id="rId13"/>
    <p:sldLayoutId id="21474846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504" y="2852936"/>
            <a:ext cx="9036496" cy="3528392"/>
          </a:xfrm>
          <a:prstGeom prst="rect">
            <a:avLst/>
          </a:prstGeom>
          <a:ln>
            <a:noFill/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ru-RU" sz="1800" b="1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Adobe Gothic Std B" panose="020B0800000000000000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endParaRPr lang="ru-RU" sz="2000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Adobe Gothic Std B" panose="020B0800000000000000" pitchFamily="34" charset="-128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2000" b="1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Arial Black" panose="020B0A04020102020204" pitchFamily="34" charset="0"/>
                <a:ea typeface="Adobe Gothic Std B" panose="020B0800000000000000" pitchFamily="34" charset="-128"/>
                <a:cs typeface="Aharoni" panose="02010803020104030203" pitchFamily="2" charset="-79"/>
              </a:rPr>
              <a:t>о результатах правоприменительной практики и руководств по соблюдению обязательных требований антимонопольного законодательства, законодательства о контрактной системе и рекламе</a:t>
            </a:r>
          </a:p>
          <a:p>
            <a:pPr marL="0" indent="0" algn="ctr">
              <a:buNone/>
            </a:pPr>
            <a:r>
              <a:rPr lang="ru-RU" sz="2000" b="1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Arial Black" panose="020B0A04020102020204" pitchFamily="34" charset="0"/>
                <a:ea typeface="Adobe Gothic Std B" panose="020B0800000000000000" pitchFamily="34" charset="-128"/>
                <a:cs typeface="Aharoni" panose="02010803020104030203" pitchFamily="2" charset="-79"/>
              </a:rPr>
              <a:t>за 1-3 квартал 2017 года</a:t>
            </a:r>
            <a:endParaRPr lang="ru-RU" sz="2000" dirty="0">
              <a:ln w="3175">
                <a:noFill/>
              </a:ln>
              <a:solidFill>
                <a:sysClr val="windowText" lastClr="000000"/>
              </a:solidFill>
              <a:latin typeface="Arial Black" panose="020B0A04020102020204" pitchFamily="34" charset="0"/>
              <a:ea typeface="Adobe Gothic Std B" panose="020B0800000000000000" pitchFamily="34" charset="-128"/>
              <a:cs typeface="Aharoni" panose="02010803020104030203" pitchFamily="2" charset="-79"/>
            </a:endParaRPr>
          </a:p>
          <a:p>
            <a:pPr algn="ctr">
              <a:spcBef>
                <a:spcPct val="15000"/>
              </a:spcBef>
              <a:buFontTx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>
              <a:spcBef>
                <a:spcPct val="15000"/>
              </a:spcBef>
              <a:buFontTx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r>
              <a:rPr lang="ru-RU" sz="18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Adobe Gothic Std B" panose="020B0800000000000000" pitchFamily="34" charset="-128"/>
                <a:cs typeface="+mn-cs"/>
              </a:rPr>
              <a:t>Доклад  руководителя Удмуртского УФАС России – М.М. </a:t>
            </a:r>
            <a:r>
              <a:rPr lang="ru-RU" sz="1800" b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Adobe Gothic Std B" panose="020B0800000000000000" pitchFamily="34" charset="-128"/>
                <a:cs typeface="+mn-cs"/>
              </a:rPr>
              <a:t>Маренникова</a:t>
            </a:r>
            <a:endParaRPr lang="ru-RU" sz="18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Adobe Gothic Std B" panose="020B0800000000000000" pitchFamily="34" charset="-128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endParaRPr lang="ru-RU" sz="15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Ижевск – 2017 </a:t>
            </a:r>
            <a:endParaRPr lang="en-US" sz="1800" b="1" spc="50" dirty="0">
              <a:ln w="11430">
                <a:noFill/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5363" name="Rectangle 26"/>
          <p:cNvSpPr>
            <a:spLocks noChangeArrowheads="1"/>
          </p:cNvSpPr>
          <p:nvPr/>
        </p:nvSpPr>
        <p:spPr bwMode="auto">
          <a:xfrm>
            <a:off x="0" y="2205038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300" b="1">
                <a:solidFill>
                  <a:srgbClr val="008080"/>
                </a:solidFill>
              </a:rPr>
              <a:t>УПРАВЛЕНИЕ ФЕДЕРАЛЬНОЙ </a:t>
            </a:r>
          </a:p>
          <a:p>
            <a:pPr algn="r"/>
            <a:r>
              <a:rPr lang="ru-RU" sz="2300" b="1">
                <a:solidFill>
                  <a:srgbClr val="008080"/>
                </a:solidFill>
              </a:rPr>
              <a:t>АНТИМОНОПОЛЬНОЙ СЛУЖБЫ ПО УДМУРТСКОЙ РЕСПУБЛИКЕ</a:t>
            </a:r>
            <a:endParaRPr lang="en-US" sz="2300" b="1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CCB011-4FC8-4F47-9D76-912DB6A1FCEC}"/>
              </a:ext>
            </a:extLst>
          </p:cNvPr>
          <p:cNvSpPr/>
          <p:nvPr/>
        </p:nvSpPr>
        <p:spPr>
          <a:xfrm>
            <a:off x="179512" y="1628800"/>
            <a:ext cx="8784976" cy="5064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МУП г. Ижевска «</a:t>
            </a:r>
            <a:r>
              <a:rPr lang="ru-RU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Ижводоканал</a:t>
            </a: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необоснованно отказывалось от заключения договора холодного водоснабжения с ООО «ГК Единая УК», выдано предупреждение, предупреждение исполнено.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ОАО «Энергосбыт Плюс»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необоснованно отказывалось от заключения договора электроснабжения с ООО «Городская УК», выдано предупреждение, предупреждение исполнено.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МУП «Водоканал» г. Воткинска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навязывал невыгодные условия договора водоснабжения индивидуальному предпринимателю, выдано предупреждение, предупреждение исполнено.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МУП </a:t>
            </a:r>
            <a:r>
              <a:rPr lang="ru-RU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Малопургинского</a:t>
            </a: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«УК в ЖКХ»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уклонился от заключения договора холодного водоснабжения, выдано предупреждение, предупреждение исполнено.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ОАО «Энергосбыт Плюс»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уклонение от заключения дополнительного соглашения к договору купли-продажи электрической энергии (мощности), выдано предупреждение, предупреждение исполнено.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C6ADAC-73C5-49C1-8B18-FCD190EED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выявления и пресечения фактов злоупотребления доминирующим положением на рынке (статья 10)</a:t>
            </a:r>
          </a:p>
        </p:txBody>
      </p:sp>
    </p:spTree>
    <p:extLst>
      <p:ext uri="{BB962C8B-B14F-4D97-AF65-F5344CB8AC3E}">
        <p14:creationId xmlns:p14="http://schemas.microsoft.com/office/powerpoint/2010/main" val="592997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FCCB011-4FC8-4F47-9D76-912DB6A1FCEC}"/>
              </a:ext>
            </a:extLst>
          </p:cNvPr>
          <p:cNvSpPr/>
          <p:nvPr/>
        </p:nvSpPr>
        <p:spPr>
          <a:xfrm>
            <a:off x="179512" y="1812380"/>
            <a:ext cx="8784976" cy="4618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ПАО «Т Плюс»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нарушило п.3 ч.1 ст.10 путем навязывания ООО «Аргон 19» невыгодных условий договора теплоснабжения. Возбуждено дело, предписание не выдавалось, договор заключен в ходе рассмотрения дела.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МУП г. Ижевска «</a:t>
            </a:r>
            <a:r>
              <a:rPr lang="ru-RU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Ижводоканал</a:t>
            </a: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нарушило ч.1 ст.10 путем необоснованного  отказа управляющей компании в выдаче технический условий на проектирование узла учета. Возбуждено дело, выдано предписание, предписание исполнено.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ООО «Контакт»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нарушило ч.1 ст.10 путем бездействие по возобновлению перетока электрической энергии. Возбуждено дело, предписание не выдавалось, в ходе рассмотрения дела переток был восстановлен.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МУП «</a:t>
            </a:r>
            <a:r>
              <a:rPr lang="ru-RU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Кизнерский</a:t>
            </a:r>
            <a:r>
              <a:rPr lang="ru-RU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коммунальный комплекс»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злоупотребило доминирующим положением путем бездействия, выразившегося в неподаче тепловой энергии в здание банка. Возбуждено дело, предписание не выдавалось, тепловая энергия поступила в здание банка до завершения рассмотрения дела.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C6ADAC-73C5-49C1-8B18-FCD190EED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72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выявления и пресечения фактов злоупотребления доминирующим положением на рынке (статья 10)</a:t>
            </a:r>
          </a:p>
        </p:txBody>
      </p:sp>
    </p:spTree>
    <p:extLst>
      <p:ext uri="{BB962C8B-B14F-4D97-AF65-F5344CB8AC3E}">
        <p14:creationId xmlns:p14="http://schemas.microsoft.com/office/powerpoint/2010/main" val="85749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79BC230-0560-45EF-B641-3105B1F5F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752937"/>
              </p:ext>
            </p:extLst>
          </p:nvPr>
        </p:nvGraphicFramePr>
        <p:xfrm>
          <a:off x="0" y="1792270"/>
          <a:ext cx="8640960" cy="466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9">
            <a:extLst>
              <a:ext uri="{FF2B5EF4-FFF2-40B4-BE49-F238E27FC236}">
                <a16:creationId xmlns:a16="http://schemas.microsoft.com/office/drawing/2014/main" id="{39231745-9264-408E-B324-8BADA59A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256" y="8367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Соблюдение антимонопольных требований к торгам, запросу котировок цен на товары (статья 17)</a:t>
            </a:r>
            <a:endParaRPr lang="ru-RU" b="1" dirty="0">
              <a:ln w="22225">
                <a:noFill/>
                <a:prstDash val="solid"/>
              </a:ln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9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DDE6782B-A09C-49BF-8F8C-E3375C6FC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93537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dirty="0">
                <a:solidFill>
                  <a:schemeClr val="accent6"/>
                </a:solidFill>
              </a:rPr>
              <a:t>Соблюдение требований  процедуры торгов и порядка заключения договоров (Статья 18.1)</a:t>
            </a:r>
            <a:endParaRPr lang="ru-RU" sz="2200" b="1" dirty="0">
              <a:ln w="22225">
                <a:noFill/>
                <a:prstDash val="solid"/>
              </a:ln>
              <a:solidFill>
                <a:schemeClr val="accent6"/>
              </a:solidFill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9C822EC8-569E-40D6-83A2-B928B89C9E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647151"/>
              </p:ext>
            </p:extLst>
          </p:nvPr>
        </p:nvGraphicFramePr>
        <p:xfrm>
          <a:off x="107504" y="1628800"/>
          <a:ext cx="8928100" cy="496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3B8DF08C-5AC7-4974-A54B-6673908BE17D}"/>
              </a:ext>
            </a:extLst>
          </p:cNvPr>
          <p:cNvSpPr txBox="1"/>
          <p:nvPr/>
        </p:nvSpPr>
        <p:spPr>
          <a:xfrm>
            <a:off x="467544" y="5449647"/>
            <a:ext cx="3240360" cy="5716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Рассмотрено </a:t>
            </a:r>
          </a:p>
          <a:p>
            <a:pPr algn="ctr"/>
            <a:r>
              <a:rPr lang="ru-RU" sz="2400" dirty="0"/>
              <a:t>62 жалобы</a:t>
            </a:r>
          </a:p>
        </p:txBody>
      </p:sp>
    </p:spTree>
    <p:extLst>
      <p:ext uri="{BB962C8B-B14F-4D97-AF65-F5344CB8AC3E}">
        <p14:creationId xmlns:p14="http://schemas.microsoft.com/office/powerpoint/2010/main" val="2912721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52D417F6-311D-45A8-8217-1A5A1ABD9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90872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предоставления государственных и муниципальных преференций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D8C1FEE-2E63-462C-9D94-B36083E1BB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366635"/>
              </p:ext>
            </p:extLst>
          </p:nvPr>
        </p:nvGraphicFramePr>
        <p:xfrm>
          <a:off x="107504" y="1628800"/>
          <a:ext cx="8928100" cy="496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CD1216AD-7D7A-405B-BD5D-72AA41690BF8}"/>
              </a:ext>
            </a:extLst>
          </p:cNvPr>
          <p:cNvSpPr txBox="1"/>
          <p:nvPr/>
        </p:nvSpPr>
        <p:spPr>
          <a:xfrm>
            <a:off x="467544" y="5449647"/>
            <a:ext cx="3240360" cy="5716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Рассмотрено </a:t>
            </a:r>
          </a:p>
          <a:p>
            <a:pPr algn="ctr"/>
            <a:r>
              <a:rPr lang="ru-RU" sz="2400" dirty="0"/>
              <a:t>13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300004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52D417F6-311D-45A8-8217-1A5A1ABD9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90872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предоставления государственных и муниципальных преференций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D16879D-8E26-4646-B629-2E6D20A6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9134"/>
              </p:ext>
            </p:extLst>
          </p:nvPr>
        </p:nvGraphicFramePr>
        <p:xfrm>
          <a:off x="0" y="1628800"/>
          <a:ext cx="9144000" cy="4608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101696099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47516355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437648838"/>
                    </a:ext>
                  </a:extLst>
                </a:gridCol>
                <a:gridCol w="1907704">
                  <a:extLst>
                    <a:ext uri="{9D8B030D-6E8A-4147-A177-3AD203B41FA5}">
                      <a16:colId xmlns:a16="http://schemas.microsoft.com/office/drawing/2014/main" val="1340706975"/>
                    </a:ext>
                  </a:extLst>
                </a:gridCol>
              </a:tblGrid>
              <a:tr h="7358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Кто обратился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Для кого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 чем выражена преференция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717708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имущественных отношений Администрации Ижевска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АПОУ УР Техникум радиоэлектроники и информационных технологий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Аренда нежилого помещения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ТРЕБУЕТСЯ СОГЛАСИЯ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61219"/>
                  </a:ext>
                </a:extLst>
              </a:tr>
              <a:tr h="748608"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БУЗ УР 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Глазовская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МБ МЗ УР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ГУП УР Аптеки Удмуртии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Аренда нежилого помещения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ОТКАЗ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79815"/>
                  </a:ext>
                </a:extLst>
              </a:tr>
              <a:tr h="748608"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 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Увинский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районный информационно-методический центр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ЗАО Прогресс-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Фармаимпекс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Аренда нежилого помещения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ОТКАЗ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1548996"/>
                  </a:ext>
                </a:extLst>
              </a:tr>
              <a:tr h="748608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Дебесского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Атолл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Безвозмездное пользование нежилого помещения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ОТКАЗ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72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817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52D417F6-311D-45A8-8217-1A5A1ABD9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83671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предоставления государственных и муниципальных преференций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D16879D-8E26-4646-B629-2E6D20A6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67870"/>
              </p:ext>
            </p:extLst>
          </p:nvPr>
        </p:nvGraphicFramePr>
        <p:xfrm>
          <a:off x="0" y="1556793"/>
          <a:ext cx="9144000" cy="504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>
                  <a:extLst>
                    <a:ext uri="{9D8B030D-6E8A-4147-A177-3AD203B41FA5}">
                      <a16:colId xmlns:a16="http://schemas.microsoft.com/office/drawing/2014/main" val="1016960993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47516355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437648838"/>
                    </a:ext>
                  </a:extLst>
                </a:gridCol>
                <a:gridCol w="1907704">
                  <a:extLst>
                    <a:ext uri="{9D8B030D-6E8A-4147-A177-3AD203B41FA5}">
                      <a16:colId xmlns:a16="http://schemas.microsoft.com/office/drawing/2014/main" val="1340706975"/>
                    </a:ext>
                  </a:extLst>
                </a:gridCol>
              </a:tblGrid>
              <a:tr h="687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Кто обратился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Для кого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 чем выражена преференция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7177082"/>
                  </a:ext>
                </a:extLst>
              </a:tr>
              <a:tr h="1055248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Дебесского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СПК Мир 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Безвозмездное пользование транспортного средства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СОГЛАСИЕ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61219"/>
                  </a:ext>
                </a:extLst>
              </a:tr>
              <a:tr h="699490"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БУЗ УР РКДЦ МЗ УР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ГУП УР Аптеки Удмуртии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Аренда нежилого помещения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ОТКАЗ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79815"/>
                  </a:ext>
                </a:extLst>
              </a:tr>
              <a:tr h="1055248">
                <a:tc>
                  <a:txBody>
                    <a:bodyPr/>
                    <a:lstStyle/>
                    <a:p>
                      <a:pPr algn="l"/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Дебесского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района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ООО 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Атолл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Безвозмездное пользование нежилого помещения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ТРЕБУЕТСЯ СОГЛАСИЯ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1548996"/>
                  </a:ext>
                </a:extLst>
              </a:tr>
              <a:tr h="699490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МО 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Люкское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Индивидуальный предприниматель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Аренда нежилого помещения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ОТКАЗ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72272"/>
                  </a:ext>
                </a:extLst>
              </a:tr>
              <a:tr h="699490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МТУ Росимущества в УР и Кировской области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АО Чепецкий механический завод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Аренда нежилого помещения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СОГЛАСИЕ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060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020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52D417F6-311D-45A8-8217-1A5A1ABD9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76470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предоставления государственных и муниципальных преференций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D16879D-8E26-4646-B629-2E6D20A6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256099"/>
              </p:ext>
            </p:extLst>
          </p:nvPr>
        </p:nvGraphicFramePr>
        <p:xfrm>
          <a:off x="0" y="1484784"/>
          <a:ext cx="9144000" cy="5095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>
                  <a:extLst>
                    <a:ext uri="{9D8B030D-6E8A-4147-A177-3AD203B41FA5}">
                      <a16:colId xmlns:a16="http://schemas.microsoft.com/office/drawing/2014/main" val="1016960993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47516355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437648838"/>
                    </a:ext>
                  </a:extLst>
                </a:gridCol>
                <a:gridCol w="1619672">
                  <a:extLst>
                    <a:ext uri="{9D8B030D-6E8A-4147-A177-3AD203B41FA5}">
                      <a16:colId xmlns:a16="http://schemas.microsoft.com/office/drawing/2014/main" val="1340706975"/>
                    </a:ext>
                  </a:extLst>
                </a:gridCol>
              </a:tblGrid>
              <a:tr h="12304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Кто обратился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Для кого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 чем выражена преференция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результат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7177082"/>
                  </a:ext>
                </a:extLst>
              </a:tr>
              <a:tr h="899189">
                <a:tc rowSpan="4"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имущественных отношений Администрации г. Ижевска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УРОО Центр инвалидов-ветеранов  силовых структур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Минимальная арендная ставка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СОГЛАСИЕ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646330"/>
                  </a:ext>
                </a:extLst>
              </a:tr>
              <a:tr h="899189">
                <a:tc vMerge="1"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РОУ спортивного менеджмента в области восточных единоборств </a:t>
                      </a:r>
                      <a:r>
                        <a:rPr lang="ru-RU" sz="17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Будо</a:t>
                      </a:r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–Академия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Аренда нежилого помещения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СОГЛАСИЕ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392738"/>
                  </a:ext>
                </a:extLst>
              </a:tr>
              <a:tr h="899189">
                <a:tc vMerge="1"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 потребителей услуг ЖКХ Объединение советов домов УР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Аренда нежилого помещения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СОГЛАСИЕ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989603"/>
                  </a:ext>
                </a:extLst>
              </a:tr>
              <a:tr h="1167368">
                <a:tc vMerge="1"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 межрегионального общественного учреждения Центр реабилитации и интеграции инвалидов войны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Аренда нежилого помещения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СОГЛАСИЕ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60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766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DDE6782B-A09C-49BF-8F8C-E3375C6FC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93537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выявления и пресечения нарушений в рекламной деятельности (ФЗ «О рекламе»)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974C61E-3A5F-4692-A7D2-38489C0F5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033701"/>
              </p:ext>
            </p:extLst>
          </p:nvPr>
        </p:nvGraphicFramePr>
        <p:xfrm>
          <a:off x="71438" y="1628800"/>
          <a:ext cx="8928100" cy="4799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6063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52D417F6-311D-45A8-8217-1A5A1ABD9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2" y="836712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применения мер административной ответственности</a:t>
            </a:r>
          </a:p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в соответствии с требованиями КоАП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CB5B7FA-86D5-403D-B305-CEBF8FD9A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78710"/>
              </p:ext>
            </p:extLst>
          </p:nvPr>
        </p:nvGraphicFramePr>
        <p:xfrm>
          <a:off x="-1" y="1844824"/>
          <a:ext cx="9144001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784">
                  <a:extLst>
                    <a:ext uri="{9D8B030D-6E8A-4147-A177-3AD203B41FA5}">
                      <a16:colId xmlns:a16="http://schemas.microsoft.com/office/drawing/2014/main" val="430820034"/>
                    </a:ext>
                  </a:extLst>
                </a:gridCol>
                <a:gridCol w="2653463">
                  <a:extLst>
                    <a:ext uri="{9D8B030D-6E8A-4147-A177-3AD203B41FA5}">
                      <a16:colId xmlns:a16="http://schemas.microsoft.com/office/drawing/2014/main" val="610865512"/>
                    </a:ext>
                  </a:extLst>
                </a:gridCol>
                <a:gridCol w="3103754">
                  <a:extLst>
                    <a:ext uri="{9D8B030D-6E8A-4147-A177-3AD203B41FA5}">
                      <a16:colId xmlns:a16="http://schemas.microsoft.com/office/drawing/2014/main" val="1577514187"/>
                    </a:ext>
                  </a:extLst>
                </a:gridCol>
              </a:tblGrid>
              <a:tr h="13254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Вынесено постановлений 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1-3 к. 2017 года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Сумма наложенных штрафов по итогам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1-3 к. 2017 года, тыс. руб.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005693"/>
                  </a:ext>
                </a:extLst>
              </a:tr>
              <a:tr h="76269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товарных и финансовых рынках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12 300,60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6481272"/>
                  </a:ext>
                </a:extLst>
              </a:tr>
              <a:tr h="762690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сфере закупок для гос. и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нужд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1 801,23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9499994"/>
                  </a:ext>
                </a:extLst>
              </a:tr>
              <a:tr h="431086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рекламе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637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5111809"/>
                  </a:ext>
                </a:extLst>
              </a:tr>
              <a:tr h="767369">
                <a:tc>
                  <a:txBody>
                    <a:bodyPr/>
                    <a:lstStyle/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 закупках юридическими лицами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688095"/>
                  </a:ext>
                </a:extLst>
              </a:tr>
              <a:tr h="415259">
                <a:tc>
                  <a:txBody>
                    <a:bodyPr/>
                    <a:lstStyle/>
                    <a:p>
                      <a:r>
                        <a:rPr lang="ru-RU" sz="1800" b="1" dirty="0"/>
                        <a:t>ИТОГО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184</a:t>
                      </a: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14 945,83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61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5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CDB4E9-ED68-4B30-A903-5B261C970A0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908720"/>
            <a:ext cx="914400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Поступило заявлений по признакам нарушения антимонопольного законодательства, законодательства о естественных монополиях, о торговой деятельности, о рекламе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460072"/>
              </p:ext>
            </p:extLst>
          </p:nvPr>
        </p:nvGraphicFramePr>
        <p:xfrm>
          <a:off x="0" y="836712"/>
          <a:ext cx="9116282" cy="5743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D31073-B52D-488D-8B97-ADF55FB02E55}"/>
              </a:ext>
            </a:extLst>
          </p:cNvPr>
          <p:cNvSpPr txBox="1"/>
          <p:nvPr/>
        </p:nvSpPr>
        <p:spPr>
          <a:xfrm>
            <a:off x="2051720" y="60212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2015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7617DD-A721-4868-A3B3-45C4EC2EB3E7}"/>
              </a:ext>
            </a:extLst>
          </p:cNvPr>
          <p:cNvSpPr txBox="1"/>
          <p:nvPr/>
        </p:nvSpPr>
        <p:spPr>
          <a:xfrm>
            <a:off x="4067944" y="60212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2016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720F9C-63F2-45B4-A766-4406884250C6}"/>
              </a:ext>
            </a:extLst>
          </p:cNvPr>
          <p:cNvSpPr txBox="1"/>
          <p:nvPr/>
        </p:nvSpPr>
        <p:spPr>
          <a:xfrm>
            <a:off x="5796136" y="60212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1-3 к.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331640" y="2906467"/>
            <a:ext cx="6372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>
                <a:ln w="11430"/>
                <a:solidFill>
                  <a:srgbClr val="2D2D8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СПАСИБО ЗА ВНИМАНИЕ!</a:t>
            </a:r>
            <a:br>
              <a:rPr kumimoji="0" lang="en-US" sz="2000" b="1" i="0" u="none" strike="noStrike" kern="1200" cap="none" spc="50" normalizeH="0" baseline="0" noProof="0" dirty="0">
                <a:ln w="11430"/>
                <a:solidFill>
                  <a:srgbClr val="2D2D8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endParaRPr kumimoji="0" lang="ru-RU" sz="2000" b="1" i="0" u="none" strike="noStrike" kern="1200" cap="none" spc="50" normalizeH="0" baseline="0" noProof="0" dirty="0">
              <a:ln w="11430"/>
              <a:solidFill>
                <a:srgbClr val="2D2D8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3598912"/>
            <a:ext cx="4932040" cy="2206352"/>
            <a:chOff x="0" y="4290897"/>
            <a:chExt cx="4932040" cy="2206352"/>
          </a:xfrm>
        </p:grpSpPr>
        <p:pic>
          <p:nvPicPr>
            <p:cNvPr id="27657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5111" y="4290897"/>
              <a:ext cx="577884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8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5110" y="5129097"/>
              <a:ext cx="57788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9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659049"/>
              <a:ext cx="90810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0" name="TextBox 8"/>
            <p:cNvSpPr txBox="1">
              <a:spLocks noChangeArrowheads="1"/>
            </p:cNvSpPr>
            <p:nvPr/>
          </p:nvSpPr>
          <p:spPr bwMode="auto">
            <a:xfrm>
              <a:off x="931910" y="4367097"/>
              <a:ext cx="36086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udmurtia.fas.gov.ru</a:t>
              </a:r>
            </a:p>
          </p:txBody>
        </p:sp>
        <p:sp>
          <p:nvSpPr>
            <p:cNvPr id="27661" name="TextBox 9"/>
            <p:cNvSpPr txBox="1">
              <a:spLocks noChangeArrowheads="1"/>
            </p:cNvSpPr>
            <p:nvPr/>
          </p:nvSpPr>
          <p:spPr bwMode="auto">
            <a:xfrm>
              <a:off x="930000" y="5085184"/>
              <a:ext cx="400204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fb.com/</a:t>
              </a:r>
              <a:r>
                <a:rPr lang="en-US" sz="3000" dirty="0" err="1">
                  <a:solidFill>
                    <a:srgbClr val="333399"/>
                  </a:solidFill>
                </a:rPr>
                <a:t>udm</a:t>
              </a:r>
              <a:r>
                <a:rPr kumimoji="0" lang="en-US" sz="3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ufas</a:t>
              </a:r>
              <a:endPara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7662" name="TextBox 10"/>
            <p:cNvSpPr txBox="1">
              <a:spLocks noChangeArrowheads="1"/>
            </p:cNvSpPr>
            <p:nvPr/>
          </p:nvSpPr>
          <p:spPr bwMode="auto">
            <a:xfrm>
              <a:off x="899592" y="5805264"/>
              <a:ext cx="377372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twitter.com/ufas18</a:t>
              </a:r>
            </a:p>
          </p:txBody>
        </p:sp>
      </p:grp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2916238" y="5589588"/>
            <a:ext cx="424021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sz="3000" b="0" i="0" u="none" strike="noStrike" kern="120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572000" y="3582919"/>
            <a:ext cx="4896544" cy="2155676"/>
            <a:chOff x="1475656" y="4221088"/>
            <a:chExt cx="4896544" cy="2155676"/>
          </a:xfrm>
        </p:grpSpPr>
        <p:pic>
          <p:nvPicPr>
            <p:cNvPr id="2765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75656" y="5013176"/>
              <a:ext cx="774700" cy="714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7653" name="Picture 4" descr="http://www.kumasoftware.com/images/iconos/iconos-phone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5805264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5" name="TextBox 10"/>
            <p:cNvSpPr txBox="1">
              <a:spLocks noChangeArrowheads="1"/>
            </p:cNvSpPr>
            <p:nvPr/>
          </p:nvSpPr>
          <p:spPr bwMode="auto">
            <a:xfrm>
              <a:off x="2411760" y="5013176"/>
              <a:ext cx="3773487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to18@fas.gov.ru</a:t>
              </a:r>
            </a:p>
          </p:txBody>
        </p:sp>
        <p:sp>
          <p:nvSpPr>
            <p:cNvPr id="27656" name="TextBox 10"/>
            <p:cNvSpPr txBox="1">
              <a:spLocks noChangeArrowheads="1"/>
            </p:cNvSpPr>
            <p:nvPr/>
          </p:nvSpPr>
          <p:spPr bwMode="auto">
            <a:xfrm>
              <a:off x="2411760" y="5805264"/>
              <a:ext cx="3773487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+7 (3412) 57-22-50</a:t>
              </a:r>
            </a:p>
          </p:txBody>
        </p:sp>
        <p:pic>
          <p:nvPicPr>
            <p:cNvPr id="16" name="Рисунок 15" descr="vkontakt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75656" y="4221088"/>
              <a:ext cx="732528" cy="732528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411760" y="4293096"/>
              <a:ext cx="396044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vk.com/ufas18</a:t>
              </a:r>
              <a:endPara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46" y="922602"/>
            <a:ext cx="1832450" cy="1913892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A64F985-6D60-4B49-9A46-8AA5C8EB7F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399" y="5902698"/>
            <a:ext cx="1870481" cy="674336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33BD99E6-061C-4091-A0E1-9265244B6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6021288"/>
            <a:ext cx="41565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dirty="0">
                <a:solidFill>
                  <a:srgbClr val="333399"/>
                </a:solidFill>
              </a:rPr>
              <a:t>контроль-</a:t>
            </a:r>
            <a:r>
              <a:rPr lang="ru-RU" sz="3000" dirty="0" err="1">
                <a:solidFill>
                  <a:srgbClr val="333399"/>
                </a:solidFill>
              </a:rPr>
              <a:t>надзор.рф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7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>
            <a:extLst>
              <a:ext uri="{FF2B5EF4-FFF2-40B4-BE49-F238E27FC236}">
                <a16:creationId xmlns:a16="http://schemas.microsoft.com/office/drawing/2014/main" id="{C21DC33C-8DF8-4F38-9DE1-9BAF5BB6AC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7F11DA-F4AB-4703-90E7-750EA5BFFDD3}" type="slidenum">
              <a:rPr lang="ru-RU" altLang="ru-RU" sz="1477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77">
              <a:solidFill>
                <a:srgbClr val="FFFFFF"/>
              </a:solidFill>
            </a:endParaRPr>
          </a:p>
        </p:txBody>
      </p:sp>
      <p:sp>
        <p:nvSpPr>
          <p:cNvPr id="19495" name="Заголовок 1">
            <a:extLst>
              <a:ext uri="{FF2B5EF4-FFF2-40B4-BE49-F238E27FC236}">
                <a16:creationId xmlns:a16="http://schemas.microsoft.com/office/drawing/2014/main" id="{5880FC54-28C4-46FB-8BA3-85EDD5DE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810"/>
            <a:ext cx="9144000" cy="572966"/>
          </a:xfrm>
        </p:spPr>
        <p:txBody>
          <a:bodyPr/>
          <a:lstStyle/>
          <a:p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Расширение действия института предупреждения</a:t>
            </a:r>
          </a:p>
        </p:txBody>
      </p:sp>
      <p:sp>
        <p:nvSpPr>
          <p:cNvPr id="19497" name="TextBox 31">
            <a:extLst>
              <a:ext uri="{FF2B5EF4-FFF2-40B4-BE49-F238E27FC236}">
                <a16:creationId xmlns:a16="http://schemas.microsoft.com/office/drawing/2014/main" id="{0952D452-2344-4645-973B-8A5849967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236" y="3068960"/>
            <a:ext cx="1129812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215" dirty="0">
                <a:solidFill>
                  <a:schemeClr val="tx1"/>
                </a:solidFill>
              </a:rPr>
              <a:t>10 </a:t>
            </a:r>
            <a:r>
              <a:rPr lang="ru-RU" altLang="ru-RU" sz="1662" dirty="0">
                <a:solidFill>
                  <a:schemeClr val="tx1"/>
                </a:solidFill>
              </a:rPr>
              <a:t>дней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EF86B1F-474A-43EB-9FA3-DEB248FE75F8}"/>
              </a:ext>
            </a:extLst>
          </p:cNvPr>
          <p:cNvSpPr/>
          <p:nvPr/>
        </p:nvSpPr>
        <p:spPr>
          <a:xfrm>
            <a:off x="393115" y="1483994"/>
            <a:ext cx="8203373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Действия (бездействия) - признаки нарушения</a:t>
            </a:r>
          </a:p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(</a:t>
            </a:r>
            <a:r>
              <a:rPr lang="ru-RU" sz="1600" b="1" dirty="0" err="1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п.п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  <a:ea typeface="ＭＳ Ｐゴシック" charset="-128"/>
              </a:rPr>
              <a:t>. 3,5,6,8 ч. 1 ст. 10, ст. </a:t>
            </a:r>
            <a:r>
              <a:rPr lang="ru-RU" sz="1600" b="1" dirty="0">
                <a:solidFill>
                  <a:schemeClr val="tx1"/>
                </a:solidFill>
                <a:latin typeface="Calibri" pitchFamily="34" charset="0"/>
              </a:rPr>
              <a:t>14.1, 14.2, 14.3, 14.7, 14.8, 15)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4CEE90E-99F0-4B63-8ABE-93A3FD167673}"/>
              </a:ext>
            </a:extLst>
          </p:cNvPr>
          <p:cNvSpPr/>
          <p:nvPr/>
        </p:nvSpPr>
        <p:spPr>
          <a:xfrm>
            <a:off x="2940662" y="2333613"/>
            <a:ext cx="3096344" cy="375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ПРЕДУПРЕЖДЕНИЕ</a:t>
            </a:r>
          </a:p>
        </p:txBody>
      </p:sp>
      <p:sp>
        <p:nvSpPr>
          <p:cNvPr id="19490" name="Прямоугольник 19489">
            <a:extLst>
              <a:ext uri="{FF2B5EF4-FFF2-40B4-BE49-F238E27FC236}">
                <a16:creationId xmlns:a16="http://schemas.microsoft.com/office/drawing/2014/main" id="{C7830AF6-BEB0-429C-B40A-0F912EEDB257}"/>
              </a:ext>
            </a:extLst>
          </p:cNvPr>
          <p:cNvSpPr/>
          <p:nvPr/>
        </p:nvSpPr>
        <p:spPr>
          <a:xfrm>
            <a:off x="323528" y="3000860"/>
            <a:ext cx="3162813" cy="618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Выполнение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предупреждения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3BEF3ADF-E6F9-4BBC-9EEE-5343359D1DCC}"/>
              </a:ext>
            </a:extLst>
          </p:cNvPr>
          <p:cNvSpPr/>
          <p:nvPr/>
        </p:nvSpPr>
        <p:spPr>
          <a:xfrm>
            <a:off x="5364088" y="2996952"/>
            <a:ext cx="3168352" cy="618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Не</a:t>
            </a:r>
            <a:r>
              <a:rPr lang="ru-RU" sz="1800" b="1" dirty="0">
                <a:solidFill>
                  <a:schemeClr val="tx1"/>
                </a:solidFill>
              </a:rPr>
              <a:t>выполнение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предупреждения</a:t>
            </a:r>
          </a:p>
        </p:txBody>
      </p:sp>
      <p:cxnSp>
        <p:nvCxnSpPr>
          <p:cNvPr id="19492" name="Прямая со стрелкой 19491">
            <a:extLst>
              <a:ext uri="{FF2B5EF4-FFF2-40B4-BE49-F238E27FC236}">
                <a16:creationId xmlns:a16="http://schemas.microsoft.com/office/drawing/2014/main" id="{4DF5D3F9-C63A-4895-990E-4CB04BA39048}"/>
              </a:ext>
            </a:extLst>
          </p:cNvPr>
          <p:cNvCxnSpPr>
            <a:stCxn id="18" idx="2"/>
          </p:cNvCxnSpPr>
          <p:nvPr/>
        </p:nvCxnSpPr>
        <p:spPr>
          <a:xfrm flipH="1">
            <a:off x="3486341" y="2708920"/>
            <a:ext cx="1002493" cy="28803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94" name="Прямая со стрелкой 19493">
            <a:extLst>
              <a:ext uri="{FF2B5EF4-FFF2-40B4-BE49-F238E27FC236}">
                <a16:creationId xmlns:a16="http://schemas.microsoft.com/office/drawing/2014/main" id="{40E41249-2901-43D1-A1D3-FDDD6505F9F4}"/>
              </a:ext>
            </a:extLst>
          </p:cNvPr>
          <p:cNvCxnSpPr>
            <a:stCxn id="18" idx="2"/>
          </p:cNvCxnSpPr>
          <p:nvPr/>
        </p:nvCxnSpPr>
        <p:spPr>
          <a:xfrm>
            <a:off x="4488834" y="2708920"/>
            <a:ext cx="875254" cy="28803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98" name="Прямая со стрелкой 19497">
            <a:extLst>
              <a:ext uri="{FF2B5EF4-FFF2-40B4-BE49-F238E27FC236}">
                <a16:creationId xmlns:a16="http://schemas.microsoft.com/office/drawing/2014/main" id="{D00AB0E5-7713-49A4-B6BE-8F8A5AF6715F}"/>
              </a:ext>
            </a:extLst>
          </p:cNvPr>
          <p:cNvCxnSpPr>
            <a:stCxn id="7" idx="2"/>
            <a:endCxn id="18" idx="0"/>
          </p:cNvCxnSpPr>
          <p:nvPr/>
        </p:nvCxnSpPr>
        <p:spPr>
          <a:xfrm flipH="1">
            <a:off x="4488834" y="2132066"/>
            <a:ext cx="5968" cy="20154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F6551B20-79EF-4C19-986C-2C9EA7A00BB6}"/>
              </a:ext>
            </a:extLst>
          </p:cNvPr>
          <p:cNvSpPr/>
          <p:nvPr/>
        </p:nvSpPr>
        <p:spPr>
          <a:xfrm>
            <a:off x="320819" y="4898789"/>
            <a:ext cx="3162813" cy="1410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78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Антимонопольное дело не возбуждается;</a:t>
            </a:r>
          </a:p>
          <a:p>
            <a:pPr indent="1778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Лицо не подлежит привлечению к административной ответственности.</a:t>
            </a:r>
          </a:p>
        </p:txBody>
      </p:sp>
      <p:cxnSp>
        <p:nvCxnSpPr>
          <p:cNvPr id="19500" name="Прямая со стрелкой 19499">
            <a:extLst>
              <a:ext uri="{FF2B5EF4-FFF2-40B4-BE49-F238E27FC236}">
                <a16:creationId xmlns:a16="http://schemas.microsoft.com/office/drawing/2014/main" id="{AF67699F-6509-413C-A162-3DDEF614DABD}"/>
              </a:ext>
            </a:extLst>
          </p:cNvPr>
          <p:cNvCxnSpPr>
            <a:cxnSpLocks/>
            <a:stCxn id="19490" idx="2"/>
            <a:endCxn id="47" idx="0"/>
          </p:cNvCxnSpPr>
          <p:nvPr/>
        </p:nvCxnSpPr>
        <p:spPr>
          <a:xfrm flipH="1">
            <a:off x="1902226" y="3619303"/>
            <a:ext cx="2709" cy="127948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B0F6AEBD-A460-4EA4-9387-1A57C13F8A4B}"/>
              </a:ext>
            </a:extLst>
          </p:cNvPr>
          <p:cNvSpPr/>
          <p:nvPr/>
        </p:nvSpPr>
        <p:spPr>
          <a:xfrm>
            <a:off x="5364088" y="3861048"/>
            <a:ext cx="3168352" cy="748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Возбуждение антимонопольного дела 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</a:rPr>
              <a:t>(10 рабочих дней)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9502" name="Прямая со стрелкой 19501">
            <a:extLst>
              <a:ext uri="{FF2B5EF4-FFF2-40B4-BE49-F238E27FC236}">
                <a16:creationId xmlns:a16="http://schemas.microsoft.com/office/drawing/2014/main" id="{54D1DDAD-F736-4073-A23F-457011D9682D}"/>
              </a:ext>
            </a:extLst>
          </p:cNvPr>
          <p:cNvCxnSpPr>
            <a:stCxn id="40" idx="2"/>
            <a:endCxn id="50" idx="0"/>
          </p:cNvCxnSpPr>
          <p:nvPr/>
        </p:nvCxnSpPr>
        <p:spPr>
          <a:xfrm>
            <a:off x="6948264" y="3615395"/>
            <a:ext cx="0" cy="24565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E01A3E03-2E2E-4C6F-9D4F-3F76845FA8FC}"/>
              </a:ext>
            </a:extLst>
          </p:cNvPr>
          <p:cNvSpPr/>
          <p:nvPr/>
        </p:nvSpPr>
        <p:spPr>
          <a:xfrm>
            <a:off x="3993605" y="4898789"/>
            <a:ext cx="2378595" cy="618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500" dirty="0">
                <a:solidFill>
                  <a:schemeClr val="tx1"/>
                </a:solidFill>
              </a:rPr>
              <a:t>Признание комиссией факта нарушения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BACF2D8F-6F38-4D66-BE5D-2440137693AF}"/>
              </a:ext>
            </a:extLst>
          </p:cNvPr>
          <p:cNvSpPr/>
          <p:nvPr/>
        </p:nvSpPr>
        <p:spPr>
          <a:xfrm>
            <a:off x="3998706" y="5733256"/>
            <a:ext cx="2373494" cy="618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500" dirty="0">
                <a:solidFill>
                  <a:schemeClr val="tx1"/>
                </a:solidFill>
              </a:rPr>
              <a:t>Привлечение к ответственности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602C04FB-3C8B-4B95-9720-9F0201A497E7}"/>
              </a:ext>
            </a:extLst>
          </p:cNvPr>
          <p:cNvSpPr/>
          <p:nvPr/>
        </p:nvSpPr>
        <p:spPr>
          <a:xfrm>
            <a:off x="6588224" y="4898788"/>
            <a:ext cx="2373494" cy="618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500" dirty="0">
                <a:solidFill>
                  <a:schemeClr val="tx1"/>
                </a:solidFill>
              </a:rPr>
              <a:t>Непризнание комиссией факта нарушения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1C0B9724-DADE-4681-AB8E-CEFA16F73E06}"/>
              </a:ext>
            </a:extLst>
          </p:cNvPr>
          <p:cNvSpPr/>
          <p:nvPr/>
        </p:nvSpPr>
        <p:spPr>
          <a:xfrm>
            <a:off x="6588224" y="5733256"/>
            <a:ext cx="2373494" cy="618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500" dirty="0">
                <a:solidFill>
                  <a:schemeClr val="tx1"/>
                </a:solidFill>
              </a:rPr>
              <a:t>Прекращение рассмотрения дела</a:t>
            </a:r>
          </a:p>
        </p:txBody>
      </p:sp>
      <p:cxnSp>
        <p:nvCxnSpPr>
          <p:cNvPr id="19504" name="Прямая со стрелкой 19503">
            <a:extLst>
              <a:ext uri="{FF2B5EF4-FFF2-40B4-BE49-F238E27FC236}">
                <a16:creationId xmlns:a16="http://schemas.microsoft.com/office/drawing/2014/main" id="{B4C1C07B-B3D7-4C61-8D2A-DCFAE3C96859}"/>
              </a:ext>
            </a:extLst>
          </p:cNvPr>
          <p:cNvCxnSpPr>
            <a:stCxn id="53" idx="2"/>
            <a:endCxn id="54" idx="0"/>
          </p:cNvCxnSpPr>
          <p:nvPr/>
        </p:nvCxnSpPr>
        <p:spPr>
          <a:xfrm>
            <a:off x="5182903" y="5517232"/>
            <a:ext cx="2550" cy="21602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06" name="Прямая со стрелкой 19505">
            <a:extLst>
              <a:ext uri="{FF2B5EF4-FFF2-40B4-BE49-F238E27FC236}">
                <a16:creationId xmlns:a16="http://schemas.microsoft.com/office/drawing/2014/main" id="{0F7E3F5F-CA5B-4C73-8B5D-F37E50F41D82}"/>
              </a:ext>
            </a:extLst>
          </p:cNvPr>
          <p:cNvCxnSpPr>
            <a:stCxn id="55" idx="2"/>
            <a:endCxn id="56" idx="0"/>
          </p:cNvCxnSpPr>
          <p:nvPr/>
        </p:nvCxnSpPr>
        <p:spPr>
          <a:xfrm>
            <a:off x="7774971" y="5517231"/>
            <a:ext cx="0" cy="216025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08" name="Соединитель: уступ 19507">
            <a:extLst>
              <a:ext uri="{FF2B5EF4-FFF2-40B4-BE49-F238E27FC236}">
                <a16:creationId xmlns:a16="http://schemas.microsoft.com/office/drawing/2014/main" id="{EC11807E-DE33-45E3-9F4B-6C85F950ECBD}"/>
              </a:ext>
            </a:extLst>
          </p:cNvPr>
          <p:cNvCxnSpPr>
            <a:stCxn id="50" idx="2"/>
            <a:endCxn id="53" idx="0"/>
          </p:cNvCxnSpPr>
          <p:nvPr/>
        </p:nvCxnSpPr>
        <p:spPr>
          <a:xfrm rot="5400000">
            <a:off x="5920739" y="3871264"/>
            <a:ext cx="289690" cy="1765361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10" name="Соединитель: уступ 19509">
            <a:extLst>
              <a:ext uri="{FF2B5EF4-FFF2-40B4-BE49-F238E27FC236}">
                <a16:creationId xmlns:a16="http://schemas.microsoft.com/office/drawing/2014/main" id="{9F409991-D331-41F3-8572-FB969B7A05B0}"/>
              </a:ext>
            </a:extLst>
          </p:cNvPr>
          <p:cNvCxnSpPr>
            <a:stCxn id="50" idx="2"/>
            <a:endCxn id="55" idx="0"/>
          </p:cNvCxnSpPr>
          <p:nvPr/>
        </p:nvCxnSpPr>
        <p:spPr>
          <a:xfrm rot="16200000" flipH="1">
            <a:off x="7216773" y="4340589"/>
            <a:ext cx="289689" cy="826707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516" name="Рисунок 19515" descr="Изображение выглядит как предме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BE811996-2276-4A88-8949-EBBCD5C009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652" y="2951503"/>
            <a:ext cx="460686" cy="621513"/>
          </a:xfrm>
          <a:prstGeom prst="rect">
            <a:avLst/>
          </a:prstGeom>
        </p:spPr>
      </p:pic>
      <p:pic>
        <p:nvPicPr>
          <p:cNvPr id="19518" name="Рисунок 19517">
            <a:extLst>
              <a:ext uri="{FF2B5EF4-FFF2-40B4-BE49-F238E27FC236}">
                <a16:creationId xmlns:a16="http://schemas.microsoft.com/office/drawing/2014/main" id="{55DDFFF1-EBF1-4B8A-B2FC-A2B8B6C6B5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02" y="2879496"/>
            <a:ext cx="605963" cy="6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6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FCEE2-137A-4C3B-9C83-F9DE8D527770}"/>
              </a:ext>
            </a:extLst>
          </p:cNvPr>
          <p:cNvSpPr txBox="1"/>
          <p:nvPr/>
        </p:nvSpPr>
        <p:spPr>
          <a:xfrm>
            <a:off x="0" y="1772816"/>
            <a:ext cx="9144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выданные за 9 месяцев 2017г.: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2463FF4-6CD4-4ADA-B05F-84E49BD3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810"/>
            <a:ext cx="9144000" cy="572966"/>
          </a:xfrm>
        </p:spPr>
        <p:txBody>
          <a:bodyPr/>
          <a:lstStyle/>
          <a:p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Расширение действия института предупреждения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A25BE483-4CCD-4D97-B512-D5C16C6A67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9812699"/>
              </p:ext>
            </p:extLst>
          </p:nvPr>
        </p:nvGraphicFramePr>
        <p:xfrm>
          <a:off x="611560" y="2241578"/>
          <a:ext cx="79208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FD6BD819-A8F2-4B7F-8395-056967F609BA}"/>
              </a:ext>
            </a:extLst>
          </p:cNvPr>
          <p:cNvSpPr txBox="1"/>
          <p:nvPr/>
        </p:nvSpPr>
        <p:spPr>
          <a:xfrm>
            <a:off x="1" y="6137119"/>
            <a:ext cx="9144000" cy="4599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Всего выдано 31 предупреждение</a:t>
            </a:r>
          </a:p>
        </p:txBody>
      </p:sp>
    </p:spTree>
    <p:extLst>
      <p:ext uri="{BB962C8B-B14F-4D97-AF65-F5344CB8AC3E}">
        <p14:creationId xmlns:p14="http://schemas.microsoft.com/office/powerpoint/2010/main" val="270334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FCEE2-137A-4C3B-9C83-F9DE8D527770}"/>
              </a:ext>
            </a:extLst>
          </p:cNvPr>
          <p:cNvSpPr txBox="1"/>
          <p:nvPr/>
        </p:nvSpPr>
        <p:spPr>
          <a:xfrm>
            <a:off x="0" y="1628800"/>
            <a:ext cx="9144000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Неисполненные предупреждения по злоупотреблению доминирующим положением: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2463FF4-6CD4-4ADA-B05F-84E49BD3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810"/>
            <a:ext cx="9144000" cy="572966"/>
          </a:xfrm>
        </p:spPr>
        <p:txBody>
          <a:bodyPr/>
          <a:lstStyle/>
          <a:p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Расширение действия института предупреждения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79976C6-898C-40C0-8356-65580B358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874852"/>
              </p:ext>
            </p:extLst>
          </p:nvPr>
        </p:nvGraphicFramePr>
        <p:xfrm>
          <a:off x="0" y="2464296"/>
          <a:ext cx="9144000" cy="1324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811">
                  <a:extLst>
                    <a:ext uri="{9D8B030D-6E8A-4147-A177-3AD203B41FA5}">
                      <a16:colId xmlns:a16="http://schemas.microsoft.com/office/drawing/2014/main" val="1796388159"/>
                    </a:ext>
                  </a:extLst>
                </a:gridCol>
                <a:gridCol w="6930189">
                  <a:extLst>
                    <a:ext uri="{9D8B030D-6E8A-4147-A177-3AD203B41FA5}">
                      <a16:colId xmlns:a16="http://schemas.microsoft.com/office/drawing/2014/main" val="1247037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ПАО «Т Плюс»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уклонение от заключения договора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ресурсоснабжения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0854403"/>
                  </a:ext>
                </a:extLst>
              </a:tr>
              <a:tr h="953904">
                <a:tc gridSpan="2"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рассмотрения дела установлено, что предупреждение было исполнено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57191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F3E3A6F-F024-47A9-AC8F-98A2B941E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048718"/>
              </p:ext>
            </p:extLst>
          </p:nvPr>
        </p:nvGraphicFramePr>
        <p:xfrm>
          <a:off x="0" y="3983464"/>
          <a:ext cx="9144000" cy="11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811">
                  <a:extLst>
                    <a:ext uri="{9D8B030D-6E8A-4147-A177-3AD203B41FA5}">
                      <a16:colId xmlns:a16="http://schemas.microsoft.com/office/drawing/2014/main" val="3853410849"/>
                    </a:ext>
                  </a:extLst>
                </a:gridCol>
                <a:gridCol w="6930189">
                  <a:extLst>
                    <a:ext uri="{9D8B030D-6E8A-4147-A177-3AD203B41FA5}">
                      <a16:colId xmlns:a16="http://schemas.microsoft.com/office/drawing/2014/main" val="2454894689"/>
                    </a:ext>
                  </a:extLst>
                </a:gridCol>
              </a:tblGrid>
              <a:tr h="423379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«УКС»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уклонение от заключения договора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ресурсоснабжения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4204631"/>
                  </a:ext>
                </a:extLst>
              </a:tr>
              <a:tr h="720991">
                <a:tc gridSpan="2"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ходе рассмотрения дела установлено, что предупреждение было исполнено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7978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14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FCEE2-137A-4C3B-9C83-F9DE8D527770}"/>
              </a:ext>
            </a:extLst>
          </p:cNvPr>
          <p:cNvSpPr txBox="1"/>
          <p:nvPr/>
        </p:nvSpPr>
        <p:spPr>
          <a:xfrm>
            <a:off x="0" y="1628800"/>
            <a:ext cx="9144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Неисполненные предупреждения по недобросовестной конкуренции: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2463FF4-6CD4-4ADA-B05F-84E49BD3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810"/>
            <a:ext cx="9144000" cy="572966"/>
          </a:xfrm>
        </p:spPr>
        <p:txBody>
          <a:bodyPr/>
          <a:lstStyle/>
          <a:p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Расширение действия института предупреждения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79976C6-898C-40C0-8356-65580B3588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060848"/>
          <a:ext cx="9144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811">
                  <a:extLst>
                    <a:ext uri="{9D8B030D-6E8A-4147-A177-3AD203B41FA5}">
                      <a16:colId xmlns:a16="http://schemas.microsoft.com/office/drawing/2014/main" val="1796388159"/>
                    </a:ext>
                  </a:extLst>
                </a:gridCol>
                <a:gridCol w="6930189">
                  <a:extLst>
                    <a:ext uri="{9D8B030D-6E8A-4147-A177-3AD203B41FA5}">
                      <a16:colId xmlns:a16="http://schemas.microsoft.com/office/drawing/2014/main" val="1247037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«Г»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указал в заявке на участие в конкурсе по определению специализированной организации –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штраф.стоянки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недостоверную информацию об отсутствии задолженности перед бюджетом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08544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02.06.2017 г. в</a:t>
                      </a:r>
                      <a:r>
                        <a:rPr lang="ru-RU" dirty="0"/>
                        <a:t>озбуждено дело №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ЕС04-02/2017-5,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12.09.2017 г. ИП «Г» признан нарушившим статью 14.8 Закона «О защите конкуренции», возбуждено дело об административном правонарушении по статье 14.33 КоАП РФ.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57191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F3E3A6F-F024-47A9-AC8F-98A2B941E886}"/>
              </a:ext>
            </a:extLst>
          </p:cNvPr>
          <p:cNvGraphicFramePr>
            <a:graphicFrameLocks noGrp="1"/>
          </p:cNvGraphicFramePr>
          <p:nvPr/>
        </p:nvGraphicFramePr>
        <p:xfrm>
          <a:off x="0" y="4494232"/>
          <a:ext cx="9144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811">
                  <a:extLst>
                    <a:ext uri="{9D8B030D-6E8A-4147-A177-3AD203B41FA5}">
                      <a16:colId xmlns:a16="http://schemas.microsoft.com/office/drawing/2014/main" val="3853410849"/>
                    </a:ext>
                  </a:extLst>
                </a:gridCol>
                <a:gridCol w="6930189">
                  <a:extLst>
                    <a:ext uri="{9D8B030D-6E8A-4147-A177-3AD203B41FA5}">
                      <a16:colId xmlns:a16="http://schemas.microsoft.com/office/drawing/2014/main" val="2454894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ИП «Л»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распространял недостоверную информацию о необходимости обращения за оказанием ритуальных услуг в его адрес, поскольку ИП «Л» заключен договор перевозки тел умерших граждан с медицинским учреждением</a:t>
                      </a:r>
                      <a:endParaRPr lang="ru-RU" b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420463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01.08.2017г. возбуждено дело №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ММ04-02/2017-13, в настоящее время дело находится в стадии рассмотрения.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79783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99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CFCEE2-137A-4C3B-9C83-F9DE8D527770}"/>
              </a:ext>
            </a:extLst>
          </p:cNvPr>
          <p:cNvSpPr txBox="1"/>
          <p:nvPr/>
        </p:nvSpPr>
        <p:spPr>
          <a:xfrm>
            <a:off x="0" y="1268760"/>
            <a:ext cx="9144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Неисполненные предупреждения органам власти: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2463FF4-6CD4-4ADA-B05F-84E49BD3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72966"/>
          </a:xfrm>
        </p:spPr>
        <p:txBody>
          <a:bodyPr/>
          <a:lstStyle/>
          <a:p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Расширение действия института предупреждения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79976C6-898C-40C0-8356-65580B358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78708"/>
              </p:ext>
            </p:extLst>
          </p:nvPr>
        </p:nvGraphicFramePr>
        <p:xfrm>
          <a:off x="8654" y="1668870"/>
          <a:ext cx="914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113">
                  <a:extLst>
                    <a:ext uri="{9D8B030D-6E8A-4147-A177-3AD203B41FA5}">
                      <a16:colId xmlns:a16="http://schemas.microsoft.com/office/drawing/2014/main" val="1796388159"/>
                    </a:ext>
                  </a:extLst>
                </a:gridCol>
                <a:gridCol w="6719887">
                  <a:extLst>
                    <a:ext uri="{9D8B030D-6E8A-4147-A177-3AD203B41FA5}">
                      <a16:colId xmlns:a16="http://schemas.microsoft.com/office/drawing/2014/main" val="1247037054"/>
                    </a:ext>
                  </a:extLst>
                </a:gridCol>
              </a:tblGrid>
              <a:tr h="728888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имущественных отношений УР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Минимущество согласовало ГКБ №6 передачу в аренду  ритуальной организации помещений без проведения торгов</a:t>
                      </a:r>
                      <a:endParaRPr lang="ru-RU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7811725"/>
                  </a:ext>
                </a:extLst>
              </a:tr>
              <a:tr h="311163">
                <a:tc gridSpan="2"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возбуждено дело, находится в стадии рассмотрения 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85081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1D9A8FF8-FA06-458E-A114-6F7AD8866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49677"/>
              </p:ext>
            </p:extLst>
          </p:nvPr>
        </p:nvGraphicFramePr>
        <p:xfrm>
          <a:off x="8654" y="2888070"/>
          <a:ext cx="9144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113">
                  <a:extLst>
                    <a:ext uri="{9D8B030D-6E8A-4147-A177-3AD203B41FA5}">
                      <a16:colId xmlns:a16="http://schemas.microsoft.com/office/drawing/2014/main" val="1796388159"/>
                    </a:ext>
                  </a:extLst>
                </a:gridCol>
                <a:gridCol w="6719887">
                  <a:extLst>
                    <a:ext uri="{9D8B030D-6E8A-4147-A177-3AD203B41FA5}">
                      <a16:colId xmlns:a16="http://schemas.microsoft.com/office/drawing/2014/main" val="1247037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Правительство УР 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включило в Постановление пункт, согласно которому комиссия Правительства может корректировать основные показатели бизнес-плана утвержденного в рамках конкурса</a:t>
                      </a:r>
                      <a:endParaRPr lang="ru-RU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781172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возбуждено дело, Правительство признано нарушившим ст.15 Закона «О защите конкуренции», предписание не выдавалось 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85081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F194654D-5B1D-4D35-AC40-49AB2CE95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331646"/>
              </p:ext>
            </p:extLst>
          </p:nvPr>
        </p:nvGraphicFramePr>
        <p:xfrm>
          <a:off x="0" y="5566286"/>
          <a:ext cx="9144000" cy="110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113">
                  <a:extLst>
                    <a:ext uri="{9D8B030D-6E8A-4147-A177-3AD203B41FA5}">
                      <a16:colId xmlns:a16="http://schemas.microsoft.com/office/drawing/2014/main" val="1796388159"/>
                    </a:ext>
                  </a:extLst>
                </a:gridCol>
                <a:gridCol w="6719887">
                  <a:extLst>
                    <a:ext uri="{9D8B030D-6E8A-4147-A177-3AD203B41FA5}">
                      <a16:colId xmlns:a16="http://schemas.microsoft.com/office/drawing/2014/main" val="1247037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Правительство УР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бездействие по контролю за надлежащим распределением квот медицинской помощи по программе ОМС</a:t>
                      </a:r>
                      <a:endParaRPr lang="ru-RU" sz="17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40850484"/>
                  </a:ext>
                </a:extLst>
              </a:tr>
              <a:tr h="493474">
                <a:tc gridSpan="2"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возбуждено дело, находится в стадии рассмотрения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610904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FE3149F4-8247-4086-B0D5-84EA3228DD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6236"/>
              </p:ext>
            </p:extLst>
          </p:nvPr>
        </p:nvGraphicFramePr>
        <p:xfrm>
          <a:off x="1549" y="4347086"/>
          <a:ext cx="9144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113">
                  <a:extLst>
                    <a:ext uri="{9D8B030D-6E8A-4147-A177-3AD203B41FA5}">
                      <a16:colId xmlns:a16="http://schemas.microsoft.com/office/drawing/2014/main" val="1796388159"/>
                    </a:ext>
                  </a:extLst>
                </a:gridCol>
                <a:gridCol w="6719887">
                  <a:extLst>
                    <a:ext uri="{9D8B030D-6E8A-4147-A177-3AD203B41FA5}">
                      <a16:colId xmlns:a16="http://schemas.microsoft.com/office/drawing/2014/main" val="1247037054"/>
                    </a:ext>
                  </a:extLst>
                </a:gridCol>
              </a:tblGrid>
              <a:tr h="700335"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Комиссия по разработке тер. программы ОМС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необоснованное распределение квот на оказание медицинской помощи по программе ОМС</a:t>
                      </a:r>
                      <a:endParaRPr lang="ru-RU" sz="17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40850484"/>
                  </a:ext>
                </a:extLst>
              </a:tr>
              <a:tr h="298973">
                <a:tc gridSpan="2">
                  <a:txBody>
                    <a:bodyPr/>
                    <a:lstStyle/>
                    <a:p>
                      <a:r>
                        <a:rPr lang="ru-RU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возбуждено дело, находится в стадии рассмотрения</a:t>
                      </a:r>
                      <a:endParaRPr lang="ru-RU" sz="17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61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57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22463FF4-6CD4-4ADA-B05F-84E49BD3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572966"/>
          </a:xfrm>
        </p:spPr>
        <p:txBody>
          <a:bodyPr/>
          <a:lstStyle/>
          <a:p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Расширение действия института предупреждения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335F9B9-930B-4AF6-AF96-F4D35C177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70392"/>
              </p:ext>
            </p:extLst>
          </p:nvPr>
        </p:nvGraphicFramePr>
        <p:xfrm>
          <a:off x="0" y="1281746"/>
          <a:ext cx="91440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val="1796388159"/>
                    </a:ext>
                  </a:extLst>
                </a:gridCol>
                <a:gridCol w="7092280">
                  <a:extLst>
                    <a:ext uri="{9D8B030D-6E8A-4147-A177-3AD203B41FA5}">
                      <a16:colId xmlns:a16="http://schemas.microsoft.com/office/drawing/2014/main" val="1247037054"/>
                    </a:ext>
                  </a:extLst>
                </a:gridCol>
              </a:tblGrid>
              <a:tr h="313697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50484"/>
                  </a:ext>
                </a:extLst>
              </a:tr>
              <a:tr h="313697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транспорта и дорожного хозяйства УР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ООО «Лидер-авто» маршрутных карт на осуществление пассажирских перевозок на территории Глазовского района без проведения публичных процедур, что предоставило данному хозяйствующему субъекту преимущества при осуществлении предпринимательской деятельности на рынке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автопассажирских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перевозок.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046675"/>
                  </a:ext>
                </a:extLst>
              </a:tr>
              <a:tr h="313697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транспорта и дорожного хозяйства УР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ООО «КА-345»  маршрутных карт на осуществление пассажирских перевозок на территории с. Малая Пурга без проведения публичных процедур, что предоставило  такому хозяйствующему субъекту преимущества при осуществлении предпринимательской деятельности на рынке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автопассажирских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перевозок.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538853"/>
                  </a:ext>
                </a:extLst>
              </a:tr>
              <a:tr h="313697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Министерство здравоохранения УР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включило в свои приказы положения, согласно которым лечащие врачи обязаны были направлять граждан для получения медицинской помощи только в государственные медицинские учреждения. Предупреждение было выдано в рамках рассмотрения дела, возбужденному по заявлению ООО «Больница Лава».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579749"/>
                  </a:ext>
                </a:extLst>
              </a:tr>
              <a:tr h="313697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г. Ижевска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незаконно отказала ИП в размещении пункта проката спортивного инвентаря на территории Набережной Ижевского пруда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52112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ACFCEE2-137A-4C3B-9C83-F9DE8D527770}"/>
              </a:ext>
            </a:extLst>
          </p:cNvPr>
          <p:cNvSpPr txBox="1"/>
          <p:nvPr/>
        </p:nvSpPr>
        <p:spPr>
          <a:xfrm>
            <a:off x="0" y="1228690"/>
            <a:ext cx="9144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в стадии исполнения:</a:t>
            </a:r>
          </a:p>
        </p:txBody>
      </p:sp>
    </p:spTree>
    <p:extLst>
      <p:ext uri="{BB962C8B-B14F-4D97-AF65-F5344CB8AC3E}">
        <p14:creationId xmlns:p14="http://schemas.microsoft.com/office/powerpoint/2010/main" val="264826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0" y="859359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n w="18415" cmpd="sng">
                  <a:noFill/>
                  <a:prstDash val="solid"/>
                </a:ln>
                <a:solidFill>
                  <a:schemeClr val="accent2"/>
                </a:solidFill>
              </a:rPr>
              <a:t>Практика выявления и пресечения фактов злоупотребления доминирующим положением на рынке (статья 10)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79BC230-0560-45EF-B641-3105B1F5F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347170"/>
              </p:ext>
            </p:extLst>
          </p:nvPr>
        </p:nvGraphicFramePr>
        <p:xfrm>
          <a:off x="179512" y="1747554"/>
          <a:ext cx="8640960" cy="466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095480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21367</TotalTime>
  <Words>1350</Words>
  <Application>Microsoft Office PowerPoint</Application>
  <PresentationFormat>Экран (4:3)</PresentationFormat>
  <Paragraphs>241</Paragraphs>
  <Slides>20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Adobe Gothic Std B</vt:lpstr>
      <vt:lpstr>MS PGothic</vt:lpstr>
      <vt:lpstr>MS PGothic</vt:lpstr>
      <vt:lpstr>Aharoni</vt:lpstr>
      <vt:lpstr>Arial</vt:lpstr>
      <vt:lpstr>Arial Black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Расширение действия института предупреждения</vt:lpstr>
      <vt:lpstr>Расширение действия института предупреждения</vt:lpstr>
      <vt:lpstr>Расширение действия института предупреждения</vt:lpstr>
      <vt:lpstr>Расширение действия института предупреждения</vt:lpstr>
      <vt:lpstr>Расширение действия института предупреждения</vt:lpstr>
      <vt:lpstr>Расширение действия института предупреждения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Мистюрин Василий Александрович</cp:lastModifiedBy>
  <cp:revision>2003</cp:revision>
  <cp:lastPrinted>2017-11-30T05:11:16Z</cp:lastPrinted>
  <dcterms:created xsi:type="dcterms:W3CDTF">2011-08-24T07:02:51Z</dcterms:created>
  <dcterms:modified xsi:type="dcterms:W3CDTF">2017-12-05T11:31:29Z</dcterms:modified>
</cp:coreProperties>
</file>