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256" r:id="rId2"/>
    <p:sldId id="405" r:id="rId3"/>
    <p:sldId id="399" r:id="rId4"/>
    <p:sldId id="392" r:id="rId5"/>
    <p:sldId id="398" r:id="rId6"/>
    <p:sldId id="393" r:id="rId7"/>
    <p:sldId id="378" r:id="rId8"/>
    <p:sldId id="395" r:id="rId9"/>
    <p:sldId id="381" r:id="rId10"/>
    <p:sldId id="418" r:id="rId11"/>
    <p:sldId id="396" r:id="rId12"/>
    <p:sldId id="407" r:id="rId13"/>
    <p:sldId id="408" r:id="rId14"/>
    <p:sldId id="423" r:id="rId15"/>
    <p:sldId id="424" r:id="rId16"/>
    <p:sldId id="410" r:id="rId17"/>
    <p:sldId id="411" r:id="rId18"/>
    <p:sldId id="414" r:id="rId19"/>
    <p:sldId id="417" r:id="rId20"/>
    <p:sldId id="415" r:id="rId21"/>
    <p:sldId id="416" r:id="rId22"/>
    <p:sldId id="425" r:id="rId23"/>
    <p:sldId id="370" r:id="rId24"/>
  </p:sldIdLst>
  <p:sldSz cx="9144000" cy="6858000" type="screen4x3"/>
  <p:notesSz cx="6797675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ＭＳ Ｐゴシック"/>
        <a:cs typeface="ＭＳ Ｐゴシック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ＭＳ Ｐゴシック"/>
        <a:cs typeface="ＭＳ Ｐゴシック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ＭＳ Ｐゴシック"/>
        <a:cs typeface="ＭＳ Ｐゴシック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ＭＳ Ｐゴシック"/>
        <a:cs typeface="ＭＳ Ｐゴシック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ABEBE"/>
    <a:srgbClr val="3D8087"/>
    <a:srgbClr val="FF3300"/>
    <a:srgbClr val="4B9CA5"/>
    <a:srgbClr val="31BFB1"/>
    <a:srgbClr val="FFFFFF"/>
    <a:srgbClr val="57CFFF"/>
    <a:srgbClr val="B4E6D1"/>
    <a:srgbClr val="AEE4CD"/>
    <a:srgbClr val="E1F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8469" autoAdjust="0"/>
  </p:normalViewPr>
  <p:slideViewPr>
    <p:cSldViewPr>
      <p:cViewPr>
        <p:scale>
          <a:sx n="110" d="100"/>
          <a:sy n="110" d="100"/>
        </p:scale>
        <p:origin x="-924" y="-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3342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0200818527671122"/>
          <c:y val="0.21452023493116212"/>
          <c:w val="0.75784972840855946"/>
          <c:h val="0.612071949270596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FF33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0070C0"/>
              </a:solidFill>
            </c:spPr>
          </c:dPt>
          <c:dPt>
            <c:idx val="4"/>
            <c:spPr>
              <a:solidFill>
                <a:schemeClr val="accent5"/>
              </a:solidFill>
            </c:spPr>
          </c:dPt>
          <c:dLbls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Прекращение (сокращение) поставки ресурсов</c:v>
                </c:pt>
                <c:pt idx="1">
                  <c:v>Уклонение (отказ) от заключения (исполнения) договора</c:v>
                </c:pt>
                <c:pt idx="2">
                  <c:v>Недобросовестная конкуренция</c:v>
                </c:pt>
                <c:pt idx="3">
                  <c:v>Навязывание невыгодных условий договора</c:v>
                </c:pt>
                <c:pt idx="4">
                  <c:v>Иные нарушения антимонопольного законодательства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39</c:v>
                </c:pt>
                <c:pt idx="1">
                  <c:v>32</c:v>
                </c:pt>
                <c:pt idx="2">
                  <c:v>26</c:v>
                </c:pt>
                <c:pt idx="3">
                  <c:v>6</c:v>
                </c:pt>
                <c:pt idx="4">
                  <c:v>26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932765728732968"/>
          <c:y val="3.2139611636457656E-2"/>
          <c:w val="0.32337427973468585"/>
          <c:h val="0.96786018873719859"/>
        </c:manualLayout>
      </c:layout>
      <c:txPr>
        <a:bodyPr/>
        <a:lstStyle/>
        <a:p>
          <a:pPr>
            <a:defRPr sz="2000" b="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5"/>
      <c:rotY val="30"/>
      <c:perspective val="30"/>
    </c:view3D>
    <c:plotArea>
      <c:layout>
        <c:manualLayout>
          <c:layoutTarget val="inner"/>
          <c:xMode val="edge"/>
          <c:yMode val="edge"/>
          <c:x val="9.6996798335538727E-3"/>
          <c:y val="5.2585561063785709E-2"/>
          <c:w val="0.58696993823699839"/>
          <c:h val="0.914817963046756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Газоснабжание</c:v>
                </c:pt>
              </c:strCache>
            </c:strRef>
          </c:tx>
          <c:spPr>
            <a:solidFill>
              <a:srgbClr val="FFFF00"/>
            </a:solidFill>
          </c:spPr>
          <c:explosion val="6"/>
          <c:dPt>
            <c:idx val="1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FF3300"/>
              </a:solidFill>
            </c:spPr>
          </c:dPt>
          <c:dPt>
            <c:idx val="4"/>
            <c:spPr>
              <a:solidFill>
                <a:schemeClr val="accent5"/>
              </a:solidFill>
            </c:spPr>
          </c:dPt>
          <c:dLbls>
            <c:txPr>
              <a:bodyPr/>
              <a:lstStyle/>
              <a:p>
                <a:pPr>
                  <a:defRPr sz="2200" b="1"/>
                </a:pPr>
                <a:endParaRPr lang="ru-RU"/>
              </a:p>
            </c:txPr>
            <c:dLblPos val="ctr"/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Электроэнергия</c:v>
                </c:pt>
                <c:pt idx="1">
                  <c:v>Управление многоквартирными домами (МКД)</c:v>
                </c:pt>
                <c:pt idx="2">
                  <c:v>Тепловая энергия</c:v>
                </c:pt>
                <c:pt idx="3">
                  <c:v>Водоснабжение и водоотведение</c:v>
                </c:pt>
                <c:pt idx="4">
                  <c:v>Газоснабжение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</c:v>
                </c:pt>
                <c:pt idx="1">
                  <c:v>35</c:v>
                </c:pt>
                <c:pt idx="2">
                  <c:v>31</c:v>
                </c:pt>
                <c:pt idx="3">
                  <c:v>17</c:v>
                </c:pt>
                <c:pt idx="4">
                  <c:v>11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275360818494915"/>
          <c:y val="7.5369440932989432E-2"/>
          <c:w val="0.36284377493409947"/>
          <c:h val="0.84926093046718565"/>
        </c:manualLayout>
      </c:layout>
      <c:txPr>
        <a:bodyPr/>
        <a:lstStyle/>
        <a:p>
          <a:pPr>
            <a:defRPr sz="20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plotArea>
      <c:layout>
        <c:manualLayout>
          <c:layoutTarget val="inner"/>
          <c:xMode val="edge"/>
          <c:yMode val="edge"/>
          <c:x val="0.17176909601530096"/>
          <c:y val="1.4109543384068441E-2"/>
          <c:w val="0.47413717325518201"/>
          <c:h val="0.89205810465503832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ООО УК "Ижтехсервис"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2"/>
              <c:layout>
                <c:manualLayout>
                  <c:x val="-1.4167010988246059E-3"/>
                  <c:y val="-9.171203199644482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9,18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ctr"/>
              <c:showVal val="1"/>
            </c:dLbl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31.03.2013 г.</c:v>
                </c:pt>
                <c:pt idx="1">
                  <c:v>2012 г.</c:v>
                </c:pt>
                <c:pt idx="2">
                  <c:v>2011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2">
                  <c:v>9.1870000000000012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ООО "УК "Вест-Снаб"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2"/>
              <c:layout>
                <c:manualLayout>
                  <c:x val="7.0835054941230892E-3"/>
                  <c:y val="9.171203199644482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10,0</a:t>
                    </a:r>
                    <a:r>
                      <a:rPr lang="ru-RU" dirty="0" smtClean="0"/>
                      <a:t>4%</a:t>
                    </a:r>
                    <a:endParaRPr lang="en-US" dirty="0"/>
                  </a:p>
                </c:rich>
              </c:tx>
              <c:dLblPos val="ctr"/>
              <c:showVal val="1"/>
            </c:dLbl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31.03.2013 г.</c:v>
                </c:pt>
                <c:pt idx="1">
                  <c:v>2012 г.</c:v>
                </c:pt>
                <c:pt idx="2">
                  <c:v>2011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2">
                  <c:v>10.036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ООО "Управляющая компания "Ижкомцентр"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2"/>
              <c:layout>
                <c:manualLayout>
                  <c:x val="3.6016557777756126E-3"/>
                  <c:y val="-9.171203199644482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19,2</a:t>
                    </a:r>
                    <a:r>
                      <a:rPr lang="ru-RU" dirty="0" smtClean="0"/>
                      <a:t>9%</a:t>
                    </a:r>
                    <a:endParaRPr lang="en-US" dirty="0"/>
                  </a:p>
                </c:rich>
              </c:tx>
              <c:dLblPos val="ctr"/>
              <c:showVal val="1"/>
            </c:dLbl>
            <c:dLblPos val="inBase"/>
            <c:showVal val="1"/>
          </c:dLbls>
          <c:cat>
            <c:strRef>
              <c:f>Лист1!$A$2:$A$4</c:f>
              <c:strCache>
                <c:ptCount val="3"/>
                <c:pt idx="0">
                  <c:v>31.03.2013 г.</c:v>
                </c:pt>
                <c:pt idx="1">
                  <c:v>2012 г.</c:v>
                </c:pt>
                <c:pt idx="2">
                  <c:v>2011 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2">
                  <c:v>19.285999999999966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ООО УК "ЖРП-8"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0"/>
                  <c:y val="-8.700885086842220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12,</a:t>
                    </a:r>
                    <a:r>
                      <a:rPr lang="ru-RU" dirty="0" smtClean="0"/>
                      <a:t>40%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1"/>
              <c:layout>
                <c:manualLayout>
                  <c:x val="-1.4167010988246059E-3"/>
                  <c:y val="-9.64152131244676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13,4</a:t>
                    </a:r>
                    <a:r>
                      <a:rPr lang="ru-RU" dirty="0" smtClean="0"/>
                      <a:t>8%</a:t>
                    </a:r>
                    <a:endParaRPr lang="en-US" dirty="0"/>
                  </a:p>
                </c:rich>
              </c:tx>
              <c:dLblPos val="ctr"/>
              <c:showVal val="1"/>
            </c:dLbl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31.03.2013 г.</c:v>
                </c:pt>
                <c:pt idx="1">
                  <c:v>2012 г.</c:v>
                </c:pt>
                <c:pt idx="2">
                  <c:v>2011 г.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12.399000000000004</c:v>
                </c:pt>
                <c:pt idx="1">
                  <c:v>13.476000000000004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МУП "СпДУ"</c:v>
                </c:pt>
              </c:strCache>
            </c:strRef>
          </c:tx>
          <c:spPr>
            <a:solidFill>
              <a:srgbClr val="FF3300"/>
            </a:solidFill>
          </c:spPr>
          <c:dLbls>
            <c:dLbl>
              <c:idx val="0"/>
              <c:layout>
                <c:manualLayout>
                  <c:x val="7.0835054941230978E-3"/>
                  <c:y val="9.641521312446765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2,7</a:t>
                    </a:r>
                    <a:r>
                      <a:rPr lang="ru-RU" dirty="0" smtClean="0"/>
                      <a:t>7%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1"/>
              <c:layout>
                <c:manualLayout>
                  <c:x val="2.8332906463816084E-3"/>
                  <c:y val="0.1034699848165018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13,02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dLblPos val="ctr"/>
              <c:showVal val="1"/>
            </c:dLbl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31.03.2013 г.</c:v>
                </c:pt>
                <c:pt idx="1">
                  <c:v>2012 г.</c:v>
                </c:pt>
                <c:pt idx="2">
                  <c:v>2011 г.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12.767000000000001</c:v>
                </c:pt>
                <c:pt idx="1">
                  <c:v>13.022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Группа лиц: ООО УК "Доверие" и ООО "Единая УК"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2.833402197649213E-3"/>
                  <c:y val="-8.700885086842220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15,38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1"/>
              <c:layout>
                <c:manualLayout>
                  <c:x val="0"/>
                  <c:y val="-9.641539828907992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15,51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dLblPos val="ctr"/>
              <c:showVal val="1"/>
            </c:dLbl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31.03.2013 г.</c:v>
                </c:pt>
                <c:pt idx="1">
                  <c:v>2012 г.</c:v>
                </c:pt>
                <c:pt idx="2">
                  <c:v>2011 г.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15.384</c:v>
                </c:pt>
                <c:pt idx="1">
                  <c:v>15.513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Прочие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Pt>
            <c:idx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</c:spPr>
          </c:dPt>
          <c:dPt>
            <c:idx val="1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</c:dPt>
          <c:dPt>
            <c:idx val="2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</c:spPr>
          </c:dPt>
          <c:cat>
            <c:strRef>
              <c:f>Лист1!$A$2:$A$4</c:f>
              <c:strCache>
                <c:ptCount val="3"/>
                <c:pt idx="0">
                  <c:v>31.03.2013 г.</c:v>
                </c:pt>
                <c:pt idx="1">
                  <c:v>2012 г.</c:v>
                </c:pt>
                <c:pt idx="2">
                  <c:v>2011 г.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59.45</c:v>
                </c:pt>
                <c:pt idx="1">
                  <c:v>57.989000000000004</c:v>
                </c:pt>
                <c:pt idx="2">
                  <c:v>61.491</c:v>
                </c:pt>
              </c:numCache>
            </c:numRef>
          </c:val>
        </c:ser>
        <c:overlap val="100"/>
        <c:axId val="88695552"/>
        <c:axId val="88697088"/>
      </c:barChart>
      <c:catAx>
        <c:axId val="88695552"/>
        <c:scaling>
          <c:orientation val="minMax"/>
        </c:scaling>
        <c:axPos val="l"/>
        <c:numFmt formatCode="General" sourceLinked="1"/>
        <c:tickLblPos val="nextTo"/>
        <c:crossAx val="88697088"/>
        <c:crosses val="autoZero"/>
        <c:auto val="1"/>
        <c:lblAlgn val="ctr"/>
        <c:lblOffset val="100"/>
      </c:catAx>
      <c:valAx>
        <c:axId val="88697088"/>
        <c:scaling>
          <c:orientation val="minMax"/>
          <c:max val="100"/>
        </c:scaling>
        <c:axPos val="b"/>
        <c:majorGridlines/>
        <c:minorGridlines/>
        <c:numFmt formatCode="General" sourceLinked="1"/>
        <c:minorTickMark val="cross"/>
        <c:tickLblPos val="nextTo"/>
        <c:crossAx val="88695552"/>
        <c:crosses val="autoZero"/>
        <c:crossBetween val="between"/>
        <c:minorUnit val="10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4"/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8329557585389268E-2"/>
          <c:y val="0.1"/>
          <c:w val="0.39568067316192179"/>
          <c:h val="0.806250000000000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FF3300"/>
              </a:solidFill>
            </c:spPr>
          </c:dPt>
          <c:dPt>
            <c:idx val="3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4"/>
            <c:spPr>
              <a:solidFill>
                <a:srgbClr val="7030A0"/>
              </a:solidFill>
            </c:spPr>
          </c:dPt>
          <c:dPt>
            <c:idx val="5"/>
            <c:spPr>
              <a:solidFill>
                <a:srgbClr val="FABEBE"/>
              </a:solidFill>
            </c:spPr>
          </c:dPt>
          <c:dLbls>
            <c:dLbl>
              <c:idx val="0"/>
              <c:layout>
                <c:manualLayout>
                  <c:x val="-0.12559341232616691"/>
                  <c:y val="0.1177423720472442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latin typeface="Verdana" pitchFamily="34" charset="0"/>
                      </a:rPr>
                      <a:t>31,20</a:t>
                    </a:r>
                    <a:r>
                      <a:rPr lang="ru-RU" sz="1400" dirty="0">
                        <a:latin typeface="Verdana" pitchFamily="34" charset="0"/>
                      </a:rPr>
                      <a:t>%</a:t>
                    </a:r>
                  </a:p>
                </c:rich>
              </c:tx>
              <c:dLblPos val="bestFit"/>
              <c:showPercent val="1"/>
              <c:separator>
</c:separator>
            </c:dLbl>
            <c:dLbl>
              <c:idx val="1"/>
              <c:layout>
                <c:manualLayout>
                  <c:x val="-6.8641044714838451E-2"/>
                  <c:y val="-0.2111220472440945"/>
                </c:manualLayout>
              </c:layout>
              <c:dLblPos val="bestFit"/>
              <c:showPercent val="1"/>
              <c:separator>
</c:separator>
            </c:dLbl>
            <c:dLbl>
              <c:idx val="2"/>
              <c:layout>
                <c:manualLayout>
                  <c:x val="0.12784062640382937"/>
                  <c:y val="-9.2313730314960013E-2"/>
                </c:manualLayout>
              </c:layout>
              <c:dLblPos val="bestFit"/>
              <c:showPercent val="1"/>
              <c:separator>
</c:separator>
            </c:dLbl>
            <c:dLbl>
              <c:idx val="3"/>
              <c:layout>
                <c:manualLayout>
                  <c:x val="9.9594972539284912E-2"/>
                  <c:y val="0.1458248031496063"/>
                </c:manualLayout>
              </c:layout>
              <c:dLblPos val="bestFit"/>
              <c:showPercent val="1"/>
              <c:separator>
</c:separator>
            </c:dLbl>
            <c:dLbl>
              <c:idx val="5"/>
              <c:tx>
                <c:rich>
                  <a:bodyPr anchor="t" anchorCtr="0"/>
                  <a:lstStyle/>
                  <a:p>
                    <a:pPr>
                      <a:defRPr sz="1400">
                        <a:latin typeface="Verdana" pitchFamily="34" charset="0"/>
                      </a:defRPr>
                    </a:pPr>
                    <a:r>
                      <a:rPr lang="ru-RU" sz="1400" baseline="0" dirty="0" smtClean="0">
                        <a:latin typeface="Verdana" pitchFamily="34" charset="0"/>
                      </a:rPr>
                      <a:t>0,71</a:t>
                    </a:r>
                    <a:r>
                      <a:rPr lang="ru-RU" sz="1400" baseline="0" dirty="0">
                        <a:latin typeface="Verdana" pitchFamily="34" charset="0"/>
                      </a:rPr>
                      <a:t>%</a:t>
                    </a:r>
                  </a:p>
                </c:rich>
              </c:tx>
              <c:numFmt formatCode="0.00%" sourceLinked="0"/>
              <c:spPr/>
              <c:dLblPos val="bestFit"/>
              <c:showPercent val="1"/>
              <c:separator>
</c:separator>
            </c:dLbl>
            <c:numFmt formatCode="0.00%" sourceLinked="0"/>
            <c:txPr>
              <a:bodyPr/>
              <a:lstStyle/>
              <a:p>
                <a:pPr>
                  <a:defRPr sz="1400">
                    <a:latin typeface="Verdana" pitchFamily="34" charset="0"/>
                  </a:defRPr>
                </a:pPr>
                <a:endParaRPr lang="ru-RU"/>
              </a:p>
            </c:txPr>
            <c:dLblPos val="bestFit"/>
            <c:showPercent val="1"/>
            <c:separator>
</c:separator>
            <c:showLeaderLines val="1"/>
          </c:dLbls>
          <c:cat>
            <c:strRef>
              <c:f>Лист1!$A$2:$A$7</c:f>
              <c:strCache>
                <c:ptCount val="6"/>
                <c:pt idx="0">
                  <c:v>Качество предоставляемых услуг</c:v>
                </c:pt>
                <c:pt idx="1">
                  <c:v>Условия договора</c:v>
                </c:pt>
                <c:pt idx="2">
                  <c:v>Местоположение организации</c:v>
                </c:pt>
                <c:pt idx="3">
                  <c:v>Величина тарифа</c:v>
                </c:pt>
                <c:pt idx="4">
                  <c:v>Репутация компании</c:v>
                </c:pt>
                <c:pt idx="5">
                  <c:v>Человеческие взаимоотношения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0.31200000000000061</c:v>
                </c:pt>
                <c:pt idx="1">
                  <c:v>0.28370000000000001</c:v>
                </c:pt>
                <c:pt idx="2">
                  <c:v>0.1986</c:v>
                </c:pt>
                <c:pt idx="3">
                  <c:v>0.1915</c:v>
                </c:pt>
                <c:pt idx="4">
                  <c:v>7.1000000000000004E-3</c:v>
                </c:pt>
                <c:pt idx="5">
                  <c:v>7.1000000000000004E-3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1184625656481306"/>
          <c:y val="8.8200049212598566E-2"/>
          <c:w val="0.3367840466485385"/>
          <c:h val="0.78609990157480736"/>
        </c:manualLayout>
      </c:layout>
      <c:txPr>
        <a:bodyPr/>
        <a:lstStyle/>
        <a:p>
          <a:pPr>
            <a:defRPr sz="1500">
              <a:latin typeface="Verdana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3.7694537954206214E-2"/>
          <c:y val="3.1071732330259963E-2"/>
          <c:w val="0.50049614620217886"/>
          <c:h val="0.9378565353394826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FF3300"/>
              </a:solidFill>
            </c:spPr>
          </c:dPt>
          <c:dPt>
            <c:idx val="1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7030A0"/>
              </a:solidFill>
            </c:spPr>
          </c:dPt>
          <c:dPt>
            <c:idx val="6"/>
            <c:spPr>
              <a:solidFill>
                <a:srgbClr val="FFC000"/>
              </a:solidFill>
            </c:spPr>
          </c:dPt>
          <c:dPt>
            <c:idx val="8"/>
            <c:spPr>
              <a:solidFill>
                <a:schemeClr val="bg2">
                  <a:lumMod val="40000"/>
                  <a:lumOff val="60000"/>
                </a:schemeClr>
              </a:solidFill>
            </c:spPr>
          </c:dPt>
          <c:dPt>
            <c:idx val="9"/>
            <c:spPr>
              <a:solidFill>
                <a:srgbClr val="FABEBE"/>
              </a:solidFill>
            </c:spPr>
          </c:dPt>
          <c:dLbls>
            <c:dLbl>
              <c:idx val="4"/>
              <c:layout>
                <c:manualLayout>
                  <c:x val="0.11673694881873432"/>
                  <c:y val="-6.5762931102893385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0.11647670431337402"/>
                  <c:y val="8.7000452330693492E-2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0.11933432267736965"/>
                  <c:y val="0.15371228593648337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6.1707568159165463E-2"/>
                  <c:y val="9.6028556634626713E-2"/>
                </c:manualLayout>
              </c:layout>
              <c:dLblPos val="bestFit"/>
              <c:showVal val="1"/>
            </c:dLbl>
            <c:dLbl>
              <c:idx val="8"/>
              <c:layout>
                <c:manualLayout>
                  <c:x val="6.9934659957936796E-2"/>
                  <c:y val="0.19999821448410499"/>
                </c:manualLayout>
              </c:layout>
              <c:dLblPos val="bestFit"/>
              <c:showVal val="1"/>
            </c:dLbl>
            <c:dLbl>
              <c:idx val="9"/>
              <c:layout>
                <c:manualLayout>
                  <c:x val="2.0111321949883684E-2"/>
                  <c:y val="9.9337176821623005E-2"/>
                </c:manualLayout>
              </c:layout>
              <c:dLblPos val="bestFit"/>
              <c:showVal val="1"/>
            </c:dLbl>
            <c:numFmt formatCode="0.00%" sourceLinked="0"/>
            <c:dLblPos val="ctr"/>
            <c:showVal val="1"/>
            <c:showLeaderLines val="1"/>
          </c:dLbls>
          <c:cat>
            <c:strRef>
              <c:f>Лист1!$A$2:$A$11</c:f>
              <c:strCache>
                <c:ptCount val="10"/>
                <c:pt idx="0">
                  <c:v>Уборка мест общего пользования</c:v>
                </c:pt>
                <c:pt idx="1">
                  <c:v>Горячее водоснабжение</c:v>
                </c:pt>
                <c:pt idx="2">
                  <c:v>Сбор и вывоз ТБО</c:v>
                </c:pt>
                <c:pt idx="3">
                  <c:v>Капитальный ремонт</c:v>
                </c:pt>
                <c:pt idx="4">
                  <c:v>Теплоснабжение</c:v>
                </c:pt>
                <c:pt idx="5">
                  <c:v>Уборка придомовой территории</c:v>
                </c:pt>
                <c:pt idx="6">
                  <c:v>Текущий ремонт</c:v>
                </c:pt>
                <c:pt idx="7">
                  <c:v>Электроснабжение</c:v>
                </c:pt>
                <c:pt idx="8">
                  <c:v>Обслуживание лифта</c:v>
                </c:pt>
                <c:pt idx="9">
                  <c:v>Холодное водоснабжение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0.1968</c:v>
                </c:pt>
                <c:pt idx="1">
                  <c:v>0.17319999999999999</c:v>
                </c:pt>
                <c:pt idx="2">
                  <c:v>0.15750000000000006</c:v>
                </c:pt>
                <c:pt idx="3">
                  <c:v>0.1338</c:v>
                </c:pt>
                <c:pt idx="4">
                  <c:v>9.4500000000000042E-2</c:v>
                </c:pt>
                <c:pt idx="5">
                  <c:v>9.4500000000000042E-2</c:v>
                </c:pt>
                <c:pt idx="6">
                  <c:v>3.9399999999999998E-2</c:v>
                </c:pt>
                <c:pt idx="7">
                  <c:v>3.9399999999999998E-2</c:v>
                </c:pt>
                <c:pt idx="8">
                  <c:v>3.9399999999999998E-2</c:v>
                </c:pt>
                <c:pt idx="9">
                  <c:v>3.15E-2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66333085766815436"/>
          <c:y val="0"/>
          <c:w val="0.33081421723339594"/>
          <c:h val="1"/>
        </c:manualLayout>
      </c:layout>
    </c:legend>
    <c:plotVisOnly val="1"/>
  </c:chart>
  <c:txPr>
    <a:bodyPr/>
    <a:lstStyle/>
    <a:p>
      <a:pPr>
        <a:defRPr sz="1800" b="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0.69883</cdr:x>
      <cdr:y>0.33333</cdr:y>
    </cdr:from>
    <cdr:to>
      <cdr:x>1</cdr:x>
      <cdr:y>0.45545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6264696" y="1512168"/>
          <a:ext cx="2699792" cy="553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GB"/>
          </a:defPPr>
          <a:lvl1pPr algn="l" defTabSz="449263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FFFFFF"/>
              </a:solidFill>
              <a:latin typeface="Arial" pitchFamily="34" charset="0"/>
              <a:ea typeface="ＭＳ Ｐゴシック"/>
              <a:cs typeface="ＭＳ Ｐゴシック"/>
            </a:defRPr>
          </a:lvl1pPr>
          <a:lvl2pPr marL="742950" indent="-285750" algn="l" defTabSz="449263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FFFFFF"/>
              </a:solidFill>
              <a:latin typeface="Arial" pitchFamily="34" charset="0"/>
              <a:ea typeface="ＭＳ Ｐゴシック"/>
              <a:cs typeface="ＭＳ Ｐゴシック"/>
            </a:defRPr>
          </a:lvl2pPr>
          <a:lvl3pPr marL="1143000" indent="-228600" algn="l" defTabSz="449263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FFFFFF"/>
              </a:solidFill>
              <a:latin typeface="Arial" pitchFamily="34" charset="0"/>
              <a:ea typeface="ＭＳ Ｐゴシック"/>
              <a:cs typeface="ＭＳ Ｐゴシック"/>
            </a:defRPr>
          </a:lvl3pPr>
          <a:lvl4pPr marL="1600200" indent="-228600" algn="l" defTabSz="449263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FFFFFF"/>
              </a:solidFill>
              <a:latin typeface="Arial" pitchFamily="34" charset="0"/>
              <a:ea typeface="ＭＳ Ｐゴシック"/>
              <a:cs typeface="ＭＳ Ｐゴシック"/>
            </a:defRPr>
          </a:lvl4pPr>
          <a:lvl5pPr marL="2057400" indent="-228600" algn="l" defTabSz="449263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rgbClr val="FFFFFF"/>
              </a:solidFill>
              <a:latin typeface="Arial" pitchFamily="34" charset="0"/>
              <a:ea typeface="ＭＳ Ｐゴシック"/>
              <a:cs typeface="ＭＳ Ｐゴシック"/>
            </a:defRPr>
          </a:lvl5pPr>
          <a:lvl6pPr marL="2286000" algn="l" defTabSz="914400" rtl="0" eaLnBrk="1" latinLnBrk="0" hangingPunct="1">
            <a:defRPr sz="2400" kern="1200">
              <a:solidFill>
                <a:srgbClr val="FFFFFF"/>
              </a:solidFill>
              <a:latin typeface="Arial" pitchFamily="34" charset="0"/>
              <a:ea typeface="ＭＳ Ｐゴシック"/>
              <a:cs typeface="ＭＳ Ｐゴシック"/>
            </a:defRPr>
          </a:lvl6pPr>
          <a:lvl7pPr marL="2743200" algn="l" defTabSz="914400" rtl="0" eaLnBrk="1" latinLnBrk="0" hangingPunct="1">
            <a:defRPr sz="2400" kern="1200">
              <a:solidFill>
                <a:srgbClr val="FFFFFF"/>
              </a:solidFill>
              <a:latin typeface="Arial" pitchFamily="34" charset="0"/>
              <a:ea typeface="ＭＳ Ｐゴシック"/>
              <a:cs typeface="ＭＳ Ｐゴシック"/>
            </a:defRPr>
          </a:lvl7pPr>
          <a:lvl8pPr marL="3200400" algn="l" defTabSz="914400" rtl="0" eaLnBrk="1" latinLnBrk="0" hangingPunct="1">
            <a:defRPr sz="2400" kern="1200">
              <a:solidFill>
                <a:srgbClr val="FFFFFF"/>
              </a:solidFill>
              <a:latin typeface="Arial" pitchFamily="34" charset="0"/>
              <a:ea typeface="ＭＳ Ｐゴシック"/>
              <a:cs typeface="ＭＳ Ｐゴシック"/>
            </a:defRPr>
          </a:lvl8pPr>
          <a:lvl9pPr marL="3657600" algn="l" defTabSz="914400" rtl="0" eaLnBrk="1" latinLnBrk="0" hangingPunct="1">
            <a:defRPr sz="2400" kern="1200">
              <a:solidFill>
                <a:srgbClr val="FFFFFF"/>
              </a:solidFill>
              <a:latin typeface="Arial" pitchFamily="34" charset="0"/>
              <a:ea typeface="ＭＳ Ｐゴシック"/>
              <a:cs typeface="ＭＳ Ｐゴシック"/>
            </a:defRPr>
          </a:lvl9pPr>
        </a:lstStyle>
        <a:p xmlns:a="http://schemas.openxmlformats.org/drawingml/2006/main">
          <a:r>
            <a:rPr lang="ru-RU" sz="1500" dirty="0" smtClean="0">
              <a:solidFill>
                <a:srgbClr val="000000"/>
              </a:solidFill>
            </a:rPr>
            <a:t>ООО "Управляющая </a:t>
          </a:r>
        </a:p>
        <a:p xmlns:a="http://schemas.openxmlformats.org/drawingml/2006/main">
          <a:r>
            <a:rPr lang="ru-RU" sz="1500" dirty="0" smtClean="0">
              <a:solidFill>
                <a:srgbClr val="000000"/>
              </a:solidFill>
            </a:rPr>
            <a:t>компания "</a:t>
          </a:r>
          <a:r>
            <a:rPr lang="ru-RU" sz="1500" dirty="0" err="1" smtClean="0">
              <a:solidFill>
                <a:srgbClr val="000000"/>
              </a:solidFill>
            </a:rPr>
            <a:t>Ижкомцентр</a:t>
          </a:r>
          <a:r>
            <a:rPr lang="ru-RU" sz="1500" dirty="0" smtClean="0">
              <a:solidFill>
                <a:srgbClr val="000000"/>
              </a:solidFill>
            </a:rPr>
            <a:t>"</a:t>
          </a:r>
          <a:endParaRPr lang="ru-RU" sz="1500" dirty="0">
            <a:solidFill>
              <a:srgbClr val="0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0.56435</cdr:x>
      <cdr:y>0</cdr:y>
    </cdr:from>
    <cdr:to>
      <cdr:x>0.66691</cdr:x>
      <cdr:y>0.08008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96544" y="0"/>
          <a:ext cx="889858" cy="4036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19,68%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0.56435</cdr:x>
      <cdr:y>0.08571</cdr:y>
    </cdr:from>
    <cdr:to>
      <cdr:x>0.66691</cdr:x>
      <cdr:y>0.16578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896544" y="432048"/>
          <a:ext cx="889858" cy="4035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  <a:ea typeface="ＭＳ Ｐゴシック"/>
              <a:cs typeface="ＭＳ Ｐゴシック"/>
            </a:defRPr>
          </a:lvl1pPr>
          <a:lvl2pPr marL="457200" indent="0">
            <a:defRPr sz="1100">
              <a:latin typeface="Calibri"/>
              <a:ea typeface="ＭＳ Ｐゴシック"/>
              <a:cs typeface="ＭＳ Ｐゴシック"/>
            </a:defRPr>
          </a:lvl2pPr>
          <a:lvl3pPr marL="914400" indent="0">
            <a:defRPr sz="1100">
              <a:latin typeface="Calibri"/>
              <a:ea typeface="ＭＳ Ｐゴシック"/>
              <a:cs typeface="ＭＳ Ｐゴシック"/>
            </a:defRPr>
          </a:lvl3pPr>
          <a:lvl4pPr marL="1371600" indent="0">
            <a:defRPr sz="1100">
              <a:latin typeface="Calibri"/>
              <a:ea typeface="ＭＳ Ｐゴシック"/>
              <a:cs typeface="ＭＳ Ｐゴシック"/>
            </a:defRPr>
          </a:lvl4pPr>
          <a:lvl5pPr marL="1828800" indent="0">
            <a:defRPr sz="1100">
              <a:latin typeface="Calibri"/>
              <a:ea typeface="ＭＳ Ｐゴシック"/>
              <a:cs typeface="ＭＳ Ｐゴシック"/>
            </a:defRPr>
          </a:lvl5pPr>
          <a:lvl6pPr marL="2286000" indent="0">
            <a:defRPr sz="1100">
              <a:latin typeface="Calibri"/>
              <a:ea typeface="ＭＳ Ｐゴシック"/>
              <a:cs typeface="ＭＳ Ｐゴシック"/>
            </a:defRPr>
          </a:lvl6pPr>
          <a:lvl7pPr marL="2743200" indent="0">
            <a:defRPr sz="1100">
              <a:latin typeface="Calibri"/>
              <a:ea typeface="ＭＳ Ｐゴシック"/>
              <a:cs typeface="ＭＳ Ｐゴシック"/>
            </a:defRPr>
          </a:lvl7pPr>
          <a:lvl8pPr marL="3200400" indent="0">
            <a:defRPr sz="1100">
              <a:latin typeface="Calibri"/>
              <a:ea typeface="ＭＳ Ｐゴシック"/>
              <a:cs typeface="ＭＳ Ｐゴシック"/>
            </a:defRPr>
          </a:lvl8pPr>
          <a:lvl9pPr marL="3657600" indent="0">
            <a:defRPr sz="1100">
              <a:latin typeface="Calibri"/>
              <a:ea typeface="ＭＳ Ｐゴシック"/>
              <a:cs typeface="ＭＳ Ｐゴシック"/>
            </a:defRPr>
          </a:lvl9pPr>
        </a:lstStyle>
        <a:p xmlns:a="http://schemas.openxmlformats.org/drawingml/2006/main">
          <a:r>
            <a:rPr lang="en-US" sz="1800" dirty="0" smtClean="0"/>
            <a:t>17,32%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0.56435</cdr:x>
      <cdr:y>0.18571</cdr:y>
    </cdr:from>
    <cdr:to>
      <cdr:x>0.66691</cdr:x>
      <cdr:y>0.26579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896544" y="936104"/>
          <a:ext cx="889858" cy="4036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  <a:ea typeface="ＭＳ Ｐゴシック"/>
              <a:cs typeface="ＭＳ Ｐゴシック"/>
            </a:defRPr>
          </a:lvl1pPr>
          <a:lvl2pPr marL="457200" indent="0">
            <a:defRPr sz="1100">
              <a:latin typeface="Calibri"/>
              <a:ea typeface="ＭＳ Ｐゴシック"/>
              <a:cs typeface="ＭＳ Ｐゴシック"/>
            </a:defRPr>
          </a:lvl2pPr>
          <a:lvl3pPr marL="914400" indent="0">
            <a:defRPr sz="1100">
              <a:latin typeface="Calibri"/>
              <a:ea typeface="ＭＳ Ｐゴシック"/>
              <a:cs typeface="ＭＳ Ｐゴシック"/>
            </a:defRPr>
          </a:lvl3pPr>
          <a:lvl4pPr marL="1371600" indent="0">
            <a:defRPr sz="1100">
              <a:latin typeface="Calibri"/>
              <a:ea typeface="ＭＳ Ｐゴシック"/>
              <a:cs typeface="ＭＳ Ｐゴシック"/>
            </a:defRPr>
          </a:lvl4pPr>
          <a:lvl5pPr marL="1828800" indent="0">
            <a:defRPr sz="1100">
              <a:latin typeface="Calibri"/>
              <a:ea typeface="ＭＳ Ｐゴシック"/>
              <a:cs typeface="ＭＳ Ｐゴシック"/>
            </a:defRPr>
          </a:lvl5pPr>
          <a:lvl6pPr marL="2286000" indent="0">
            <a:defRPr sz="1100">
              <a:latin typeface="Calibri"/>
              <a:ea typeface="ＭＳ Ｐゴシック"/>
              <a:cs typeface="ＭＳ Ｐゴシック"/>
            </a:defRPr>
          </a:lvl6pPr>
          <a:lvl7pPr marL="2743200" indent="0">
            <a:defRPr sz="1100">
              <a:latin typeface="Calibri"/>
              <a:ea typeface="ＭＳ Ｐゴシック"/>
              <a:cs typeface="ＭＳ Ｐゴシック"/>
            </a:defRPr>
          </a:lvl7pPr>
          <a:lvl8pPr marL="3200400" indent="0">
            <a:defRPr sz="1100">
              <a:latin typeface="Calibri"/>
              <a:ea typeface="ＭＳ Ｐゴシック"/>
              <a:cs typeface="ＭＳ Ｐゴシック"/>
            </a:defRPr>
          </a:lvl8pPr>
          <a:lvl9pPr marL="3657600" indent="0">
            <a:defRPr sz="1100">
              <a:latin typeface="Calibri"/>
              <a:ea typeface="ＭＳ Ｐゴシック"/>
              <a:cs typeface="ＭＳ Ｐゴシック"/>
            </a:defRPr>
          </a:lvl9pPr>
        </a:lstStyle>
        <a:p xmlns:a="http://schemas.openxmlformats.org/drawingml/2006/main">
          <a:r>
            <a:rPr lang="en-US" sz="1800" dirty="0" smtClean="0"/>
            <a:t>15,75%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0.56435</cdr:x>
      <cdr:y>0.28571</cdr:y>
    </cdr:from>
    <cdr:to>
      <cdr:x>0.66691</cdr:x>
      <cdr:y>0.36579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896544" y="1440160"/>
          <a:ext cx="889858" cy="403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  <a:ea typeface="ＭＳ Ｐゴシック"/>
              <a:cs typeface="ＭＳ Ｐゴシック"/>
            </a:defRPr>
          </a:lvl1pPr>
          <a:lvl2pPr marL="457200" indent="0">
            <a:defRPr sz="1100">
              <a:latin typeface="Calibri"/>
              <a:ea typeface="ＭＳ Ｐゴシック"/>
              <a:cs typeface="ＭＳ Ｐゴシック"/>
            </a:defRPr>
          </a:lvl2pPr>
          <a:lvl3pPr marL="914400" indent="0">
            <a:defRPr sz="1100">
              <a:latin typeface="Calibri"/>
              <a:ea typeface="ＭＳ Ｐゴシック"/>
              <a:cs typeface="ＭＳ Ｐゴシック"/>
            </a:defRPr>
          </a:lvl3pPr>
          <a:lvl4pPr marL="1371600" indent="0">
            <a:defRPr sz="1100">
              <a:latin typeface="Calibri"/>
              <a:ea typeface="ＭＳ Ｐゴシック"/>
              <a:cs typeface="ＭＳ Ｐゴシック"/>
            </a:defRPr>
          </a:lvl4pPr>
          <a:lvl5pPr marL="1828800" indent="0">
            <a:defRPr sz="1100">
              <a:latin typeface="Calibri"/>
              <a:ea typeface="ＭＳ Ｐゴシック"/>
              <a:cs typeface="ＭＳ Ｐゴシック"/>
            </a:defRPr>
          </a:lvl5pPr>
          <a:lvl6pPr marL="2286000" indent="0">
            <a:defRPr sz="1100">
              <a:latin typeface="Calibri"/>
              <a:ea typeface="ＭＳ Ｐゴシック"/>
              <a:cs typeface="ＭＳ Ｐゴシック"/>
            </a:defRPr>
          </a:lvl6pPr>
          <a:lvl7pPr marL="2743200" indent="0">
            <a:defRPr sz="1100">
              <a:latin typeface="Calibri"/>
              <a:ea typeface="ＭＳ Ｐゴシック"/>
              <a:cs typeface="ＭＳ Ｐゴシック"/>
            </a:defRPr>
          </a:lvl7pPr>
          <a:lvl8pPr marL="3200400" indent="0">
            <a:defRPr sz="1100">
              <a:latin typeface="Calibri"/>
              <a:ea typeface="ＭＳ Ｐゴシック"/>
              <a:cs typeface="ＭＳ Ｐゴシック"/>
            </a:defRPr>
          </a:lvl8pPr>
          <a:lvl9pPr marL="3657600" indent="0">
            <a:defRPr sz="1100">
              <a:latin typeface="Calibri"/>
              <a:ea typeface="ＭＳ Ｐゴシック"/>
              <a:cs typeface="ＭＳ Ｐゴシック"/>
            </a:defRPr>
          </a:lvl9pPr>
        </a:lstStyle>
        <a:p xmlns:a="http://schemas.openxmlformats.org/drawingml/2006/main">
          <a:r>
            <a:rPr lang="en-US" sz="1800" dirty="0" smtClean="0"/>
            <a:t>13,38%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0.56435</cdr:x>
      <cdr:y>0.38571</cdr:y>
    </cdr:from>
    <cdr:to>
      <cdr:x>0.66691</cdr:x>
      <cdr:y>0.46579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896544" y="1944216"/>
          <a:ext cx="889858" cy="4036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  <a:ea typeface="ＭＳ Ｐゴシック"/>
              <a:cs typeface="ＭＳ Ｐゴシック"/>
            </a:defRPr>
          </a:lvl1pPr>
          <a:lvl2pPr marL="457200" indent="0">
            <a:defRPr sz="1100">
              <a:latin typeface="Calibri"/>
              <a:ea typeface="ＭＳ Ｐゴシック"/>
              <a:cs typeface="ＭＳ Ｐゴシック"/>
            </a:defRPr>
          </a:lvl2pPr>
          <a:lvl3pPr marL="914400" indent="0">
            <a:defRPr sz="1100">
              <a:latin typeface="Calibri"/>
              <a:ea typeface="ＭＳ Ｐゴシック"/>
              <a:cs typeface="ＭＳ Ｐゴシック"/>
            </a:defRPr>
          </a:lvl3pPr>
          <a:lvl4pPr marL="1371600" indent="0">
            <a:defRPr sz="1100">
              <a:latin typeface="Calibri"/>
              <a:ea typeface="ＭＳ Ｐゴシック"/>
              <a:cs typeface="ＭＳ Ｐゴシック"/>
            </a:defRPr>
          </a:lvl4pPr>
          <a:lvl5pPr marL="1828800" indent="0">
            <a:defRPr sz="1100">
              <a:latin typeface="Calibri"/>
              <a:ea typeface="ＭＳ Ｐゴシック"/>
              <a:cs typeface="ＭＳ Ｐゴシック"/>
            </a:defRPr>
          </a:lvl5pPr>
          <a:lvl6pPr marL="2286000" indent="0">
            <a:defRPr sz="1100">
              <a:latin typeface="Calibri"/>
              <a:ea typeface="ＭＳ Ｐゴシック"/>
              <a:cs typeface="ＭＳ Ｐゴシック"/>
            </a:defRPr>
          </a:lvl6pPr>
          <a:lvl7pPr marL="2743200" indent="0">
            <a:defRPr sz="1100">
              <a:latin typeface="Calibri"/>
              <a:ea typeface="ＭＳ Ｐゴシック"/>
              <a:cs typeface="ＭＳ Ｐゴシック"/>
            </a:defRPr>
          </a:lvl7pPr>
          <a:lvl8pPr marL="3200400" indent="0">
            <a:defRPr sz="1100">
              <a:latin typeface="Calibri"/>
              <a:ea typeface="ＭＳ Ｐゴシック"/>
              <a:cs typeface="ＭＳ Ｐゴシック"/>
            </a:defRPr>
          </a:lvl8pPr>
          <a:lvl9pPr marL="3657600" indent="0">
            <a:defRPr sz="1100">
              <a:latin typeface="Calibri"/>
              <a:ea typeface="ＭＳ Ｐゴシック"/>
              <a:cs typeface="ＭＳ Ｐゴシック"/>
            </a:defRPr>
          </a:lvl9pPr>
        </a:lstStyle>
        <a:p xmlns:a="http://schemas.openxmlformats.org/drawingml/2006/main">
          <a:r>
            <a:rPr lang="ru-RU" sz="1800" dirty="0" smtClean="0"/>
            <a:t>9</a:t>
          </a:r>
          <a:r>
            <a:rPr lang="en-US" sz="1800" dirty="0" smtClean="0"/>
            <a:t>,</a:t>
          </a:r>
          <a:r>
            <a:rPr lang="ru-RU" sz="1800" dirty="0" smtClean="0"/>
            <a:t>45</a:t>
          </a:r>
          <a:r>
            <a:rPr lang="en-US" sz="1800" dirty="0" smtClean="0"/>
            <a:t>%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0.56435</cdr:x>
      <cdr:y>0.48571</cdr:y>
    </cdr:from>
    <cdr:to>
      <cdr:x>0.66691</cdr:x>
      <cdr:y>0.56579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896544" y="2448272"/>
          <a:ext cx="889858" cy="4036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  <a:ea typeface="ＭＳ Ｐゴシック"/>
              <a:cs typeface="ＭＳ Ｐゴシック"/>
            </a:defRPr>
          </a:lvl1pPr>
          <a:lvl2pPr marL="457200" indent="0">
            <a:defRPr sz="1100">
              <a:latin typeface="Calibri"/>
              <a:ea typeface="ＭＳ Ｐゴシック"/>
              <a:cs typeface="ＭＳ Ｐゴシック"/>
            </a:defRPr>
          </a:lvl2pPr>
          <a:lvl3pPr marL="914400" indent="0">
            <a:defRPr sz="1100">
              <a:latin typeface="Calibri"/>
              <a:ea typeface="ＭＳ Ｐゴシック"/>
              <a:cs typeface="ＭＳ Ｐゴシック"/>
            </a:defRPr>
          </a:lvl3pPr>
          <a:lvl4pPr marL="1371600" indent="0">
            <a:defRPr sz="1100">
              <a:latin typeface="Calibri"/>
              <a:ea typeface="ＭＳ Ｐゴシック"/>
              <a:cs typeface="ＭＳ Ｐゴシック"/>
            </a:defRPr>
          </a:lvl4pPr>
          <a:lvl5pPr marL="1828800" indent="0">
            <a:defRPr sz="1100">
              <a:latin typeface="Calibri"/>
              <a:ea typeface="ＭＳ Ｐゴシック"/>
              <a:cs typeface="ＭＳ Ｐゴシック"/>
            </a:defRPr>
          </a:lvl5pPr>
          <a:lvl6pPr marL="2286000" indent="0">
            <a:defRPr sz="1100">
              <a:latin typeface="Calibri"/>
              <a:ea typeface="ＭＳ Ｐゴシック"/>
              <a:cs typeface="ＭＳ Ｐゴシック"/>
            </a:defRPr>
          </a:lvl6pPr>
          <a:lvl7pPr marL="2743200" indent="0">
            <a:defRPr sz="1100">
              <a:latin typeface="Calibri"/>
              <a:ea typeface="ＭＳ Ｐゴシック"/>
              <a:cs typeface="ＭＳ Ｐゴシック"/>
            </a:defRPr>
          </a:lvl7pPr>
          <a:lvl8pPr marL="3200400" indent="0">
            <a:defRPr sz="1100">
              <a:latin typeface="Calibri"/>
              <a:ea typeface="ＭＳ Ｐゴシック"/>
              <a:cs typeface="ＭＳ Ｐゴシック"/>
            </a:defRPr>
          </a:lvl8pPr>
          <a:lvl9pPr marL="3657600" indent="0">
            <a:defRPr sz="1100">
              <a:latin typeface="Calibri"/>
              <a:ea typeface="ＭＳ Ｐゴシック"/>
              <a:cs typeface="ＭＳ Ｐゴシック"/>
            </a:defRPr>
          </a:lvl9pPr>
        </a:lstStyle>
        <a:p xmlns:a="http://schemas.openxmlformats.org/drawingml/2006/main">
          <a:r>
            <a:rPr lang="ru-RU" sz="1800" dirty="0" smtClean="0"/>
            <a:t>9</a:t>
          </a:r>
          <a:r>
            <a:rPr lang="en-US" sz="1800" dirty="0" smtClean="0"/>
            <a:t>,</a:t>
          </a:r>
          <a:r>
            <a:rPr lang="ru-RU" sz="1800" dirty="0" smtClean="0"/>
            <a:t>45</a:t>
          </a:r>
          <a:r>
            <a:rPr lang="en-US" sz="1800" dirty="0" smtClean="0"/>
            <a:t>%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0.56435</cdr:x>
      <cdr:y>0.78571</cdr:y>
    </cdr:from>
    <cdr:to>
      <cdr:x>0.66691</cdr:x>
      <cdr:y>0.86579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896544" y="3960440"/>
          <a:ext cx="889858" cy="4036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  <a:ea typeface="ＭＳ Ｐゴシック"/>
              <a:cs typeface="ＭＳ Ｐゴシック"/>
            </a:defRPr>
          </a:lvl1pPr>
          <a:lvl2pPr marL="457200" indent="0">
            <a:defRPr sz="1100">
              <a:latin typeface="Calibri"/>
              <a:ea typeface="ＭＳ Ｐゴシック"/>
              <a:cs typeface="ＭＳ Ｐゴシック"/>
            </a:defRPr>
          </a:lvl2pPr>
          <a:lvl3pPr marL="914400" indent="0">
            <a:defRPr sz="1100">
              <a:latin typeface="Calibri"/>
              <a:ea typeface="ＭＳ Ｐゴシック"/>
              <a:cs typeface="ＭＳ Ｐゴシック"/>
            </a:defRPr>
          </a:lvl3pPr>
          <a:lvl4pPr marL="1371600" indent="0">
            <a:defRPr sz="1100">
              <a:latin typeface="Calibri"/>
              <a:ea typeface="ＭＳ Ｐゴシック"/>
              <a:cs typeface="ＭＳ Ｐゴシック"/>
            </a:defRPr>
          </a:lvl4pPr>
          <a:lvl5pPr marL="1828800" indent="0">
            <a:defRPr sz="1100">
              <a:latin typeface="Calibri"/>
              <a:ea typeface="ＭＳ Ｐゴシック"/>
              <a:cs typeface="ＭＳ Ｐゴシック"/>
            </a:defRPr>
          </a:lvl5pPr>
          <a:lvl6pPr marL="2286000" indent="0">
            <a:defRPr sz="1100">
              <a:latin typeface="Calibri"/>
              <a:ea typeface="ＭＳ Ｐゴシック"/>
              <a:cs typeface="ＭＳ Ｐゴシック"/>
            </a:defRPr>
          </a:lvl6pPr>
          <a:lvl7pPr marL="2743200" indent="0">
            <a:defRPr sz="1100">
              <a:latin typeface="Calibri"/>
              <a:ea typeface="ＭＳ Ｐゴシック"/>
              <a:cs typeface="ＭＳ Ｐゴシック"/>
            </a:defRPr>
          </a:lvl7pPr>
          <a:lvl8pPr marL="3200400" indent="0">
            <a:defRPr sz="1100">
              <a:latin typeface="Calibri"/>
              <a:ea typeface="ＭＳ Ｐゴシック"/>
              <a:cs typeface="ＭＳ Ｐゴシック"/>
            </a:defRPr>
          </a:lvl8pPr>
          <a:lvl9pPr marL="3657600" indent="0">
            <a:defRPr sz="1100">
              <a:latin typeface="Calibri"/>
              <a:ea typeface="ＭＳ Ｐゴシック"/>
              <a:cs typeface="ＭＳ Ｐゴシック"/>
            </a:defRPr>
          </a:lvl9pPr>
        </a:lstStyle>
        <a:p xmlns:a="http://schemas.openxmlformats.org/drawingml/2006/main">
          <a:r>
            <a:rPr lang="ru-RU" sz="1800" dirty="0" smtClean="0"/>
            <a:t>3</a:t>
          </a:r>
          <a:r>
            <a:rPr lang="en-US" sz="1800" dirty="0" smtClean="0"/>
            <a:t>,</a:t>
          </a:r>
          <a:r>
            <a:rPr lang="ru-RU" sz="1800" dirty="0" smtClean="0"/>
            <a:t>94</a:t>
          </a:r>
          <a:r>
            <a:rPr lang="en-US" sz="1800" dirty="0" smtClean="0"/>
            <a:t>%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0.56435</cdr:x>
      <cdr:y>0.88571</cdr:y>
    </cdr:from>
    <cdr:to>
      <cdr:x>0.66691</cdr:x>
      <cdr:y>0.96579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4896544" y="4464496"/>
          <a:ext cx="889858" cy="4036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  <a:ea typeface="ＭＳ Ｐゴシック"/>
              <a:cs typeface="ＭＳ Ｐゴシック"/>
            </a:defRPr>
          </a:lvl1pPr>
          <a:lvl2pPr marL="457200" indent="0">
            <a:defRPr sz="1100">
              <a:latin typeface="Calibri"/>
              <a:ea typeface="ＭＳ Ｐゴシック"/>
              <a:cs typeface="ＭＳ Ｐゴシック"/>
            </a:defRPr>
          </a:lvl2pPr>
          <a:lvl3pPr marL="914400" indent="0">
            <a:defRPr sz="1100">
              <a:latin typeface="Calibri"/>
              <a:ea typeface="ＭＳ Ｐゴシック"/>
              <a:cs typeface="ＭＳ Ｐゴシック"/>
            </a:defRPr>
          </a:lvl3pPr>
          <a:lvl4pPr marL="1371600" indent="0">
            <a:defRPr sz="1100">
              <a:latin typeface="Calibri"/>
              <a:ea typeface="ＭＳ Ｐゴシック"/>
              <a:cs typeface="ＭＳ Ｐゴシック"/>
            </a:defRPr>
          </a:lvl4pPr>
          <a:lvl5pPr marL="1828800" indent="0">
            <a:defRPr sz="1100">
              <a:latin typeface="Calibri"/>
              <a:ea typeface="ＭＳ Ｐゴシック"/>
              <a:cs typeface="ＭＳ Ｐゴシック"/>
            </a:defRPr>
          </a:lvl5pPr>
          <a:lvl6pPr marL="2286000" indent="0">
            <a:defRPr sz="1100">
              <a:latin typeface="Calibri"/>
              <a:ea typeface="ＭＳ Ｐゴシック"/>
              <a:cs typeface="ＭＳ Ｐゴシック"/>
            </a:defRPr>
          </a:lvl6pPr>
          <a:lvl7pPr marL="2743200" indent="0">
            <a:defRPr sz="1100">
              <a:latin typeface="Calibri"/>
              <a:ea typeface="ＭＳ Ｐゴシック"/>
              <a:cs typeface="ＭＳ Ｐゴシック"/>
            </a:defRPr>
          </a:lvl7pPr>
          <a:lvl8pPr marL="3200400" indent="0">
            <a:defRPr sz="1100">
              <a:latin typeface="Calibri"/>
              <a:ea typeface="ＭＳ Ｐゴシック"/>
              <a:cs typeface="ＭＳ Ｐゴシック"/>
            </a:defRPr>
          </a:lvl8pPr>
          <a:lvl9pPr marL="3657600" indent="0">
            <a:defRPr sz="1100">
              <a:latin typeface="Calibri"/>
              <a:ea typeface="ＭＳ Ｐゴシック"/>
              <a:cs typeface="ＭＳ Ｐゴシック"/>
            </a:defRPr>
          </a:lvl9pPr>
        </a:lstStyle>
        <a:p xmlns:a="http://schemas.openxmlformats.org/drawingml/2006/main">
          <a:r>
            <a:rPr lang="ru-RU" sz="1800" dirty="0" smtClean="0"/>
            <a:t>3</a:t>
          </a:r>
          <a:r>
            <a:rPr lang="en-US" sz="1800" dirty="0" smtClean="0"/>
            <a:t>,</a:t>
          </a:r>
          <a:r>
            <a:rPr lang="ru-RU" sz="1800" dirty="0" smtClean="0"/>
            <a:t>15</a:t>
          </a:r>
          <a:r>
            <a:rPr lang="en-US" sz="1800" dirty="0" smtClean="0"/>
            <a:t>%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0.56435</cdr:x>
      <cdr:y>0.58571</cdr:y>
    </cdr:from>
    <cdr:to>
      <cdr:x>0.66691</cdr:x>
      <cdr:y>0.66579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4896544" y="2952328"/>
          <a:ext cx="889858" cy="4036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  <a:ea typeface="ＭＳ Ｐゴシック"/>
              <a:cs typeface="ＭＳ Ｐゴシック"/>
            </a:defRPr>
          </a:lvl1pPr>
          <a:lvl2pPr marL="457200" indent="0">
            <a:defRPr sz="1100">
              <a:latin typeface="Calibri"/>
              <a:ea typeface="ＭＳ Ｐゴシック"/>
              <a:cs typeface="ＭＳ Ｐゴシック"/>
            </a:defRPr>
          </a:lvl2pPr>
          <a:lvl3pPr marL="914400" indent="0">
            <a:defRPr sz="1100">
              <a:latin typeface="Calibri"/>
              <a:ea typeface="ＭＳ Ｐゴシック"/>
              <a:cs typeface="ＭＳ Ｐゴシック"/>
            </a:defRPr>
          </a:lvl3pPr>
          <a:lvl4pPr marL="1371600" indent="0">
            <a:defRPr sz="1100">
              <a:latin typeface="Calibri"/>
              <a:ea typeface="ＭＳ Ｐゴシック"/>
              <a:cs typeface="ＭＳ Ｐゴシック"/>
            </a:defRPr>
          </a:lvl4pPr>
          <a:lvl5pPr marL="1828800" indent="0">
            <a:defRPr sz="1100">
              <a:latin typeface="Calibri"/>
              <a:ea typeface="ＭＳ Ｐゴシック"/>
              <a:cs typeface="ＭＳ Ｐゴシック"/>
            </a:defRPr>
          </a:lvl5pPr>
          <a:lvl6pPr marL="2286000" indent="0">
            <a:defRPr sz="1100">
              <a:latin typeface="Calibri"/>
              <a:ea typeface="ＭＳ Ｐゴシック"/>
              <a:cs typeface="ＭＳ Ｐゴシック"/>
            </a:defRPr>
          </a:lvl6pPr>
          <a:lvl7pPr marL="2743200" indent="0">
            <a:defRPr sz="1100">
              <a:latin typeface="Calibri"/>
              <a:ea typeface="ＭＳ Ｐゴシック"/>
              <a:cs typeface="ＭＳ Ｐゴシック"/>
            </a:defRPr>
          </a:lvl7pPr>
          <a:lvl8pPr marL="3200400" indent="0">
            <a:defRPr sz="1100">
              <a:latin typeface="Calibri"/>
              <a:ea typeface="ＭＳ Ｐゴシック"/>
              <a:cs typeface="ＭＳ Ｐゴシック"/>
            </a:defRPr>
          </a:lvl8pPr>
          <a:lvl9pPr marL="3657600" indent="0">
            <a:defRPr sz="1100">
              <a:latin typeface="Calibri"/>
              <a:ea typeface="ＭＳ Ｐゴシック"/>
              <a:cs typeface="ＭＳ Ｐゴシック"/>
            </a:defRPr>
          </a:lvl9pPr>
        </a:lstStyle>
        <a:p xmlns:a="http://schemas.openxmlformats.org/drawingml/2006/main">
          <a:r>
            <a:rPr lang="ru-RU" sz="1800" dirty="0" smtClean="0"/>
            <a:t>3</a:t>
          </a:r>
          <a:r>
            <a:rPr lang="en-US" sz="1800" dirty="0" smtClean="0"/>
            <a:t>,</a:t>
          </a:r>
          <a:r>
            <a:rPr lang="ru-RU" sz="1800" dirty="0" smtClean="0"/>
            <a:t>94</a:t>
          </a:r>
          <a:r>
            <a:rPr lang="en-US" sz="1800" dirty="0" smtClean="0"/>
            <a:t>%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0.56435</cdr:x>
      <cdr:y>0.68571</cdr:y>
    </cdr:from>
    <cdr:to>
      <cdr:x>0.66691</cdr:x>
      <cdr:y>0.76579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4896544" y="3456384"/>
          <a:ext cx="889858" cy="4036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  <a:ea typeface="ＭＳ Ｐゴシック"/>
              <a:cs typeface="ＭＳ Ｐゴシック"/>
            </a:defRPr>
          </a:lvl1pPr>
          <a:lvl2pPr marL="457200" indent="0">
            <a:defRPr sz="1100">
              <a:latin typeface="Calibri"/>
              <a:ea typeface="ＭＳ Ｐゴシック"/>
              <a:cs typeface="ＭＳ Ｐゴシック"/>
            </a:defRPr>
          </a:lvl2pPr>
          <a:lvl3pPr marL="914400" indent="0">
            <a:defRPr sz="1100">
              <a:latin typeface="Calibri"/>
              <a:ea typeface="ＭＳ Ｐゴシック"/>
              <a:cs typeface="ＭＳ Ｐゴシック"/>
            </a:defRPr>
          </a:lvl3pPr>
          <a:lvl4pPr marL="1371600" indent="0">
            <a:defRPr sz="1100">
              <a:latin typeface="Calibri"/>
              <a:ea typeface="ＭＳ Ｐゴシック"/>
              <a:cs typeface="ＭＳ Ｐゴシック"/>
            </a:defRPr>
          </a:lvl4pPr>
          <a:lvl5pPr marL="1828800" indent="0">
            <a:defRPr sz="1100">
              <a:latin typeface="Calibri"/>
              <a:ea typeface="ＭＳ Ｐゴシック"/>
              <a:cs typeface="ＭＳ Ｐゴシック"/>
            </a:defRPr>
          </a:lvl5pPr>
          <a:lvl6pPr marL="2286000" indent="0">
            <a:defRPr sz="1100">
              <a:latin typeface="Calibri"/>
              <a:ea typeface="ＭＳ Ｐゴシック"/>
              <a:cs typeface="ＭＳ Ｐゴシック"/>
            </a:defRPr>
          </a:lvl6pPr>
          <a:lvl7pPr marL="2743200" indent="0">
            <a:defRPr sz="1100">
              <a:latin typeface="Calibri"/>
              <a:ea typeface="ＭＳ Ｐゴシック"/>
              <a:cs typeface="ＭＳ Ｐゴシック"/>
            </a:defRPr>
          </a:lvl7pPr>
          <a:lvl8pPr marL="3200400" indent="0">
            <a:defRPr sz="1100">
              <a:latin typeface="Calibri"/>
              <a:ea typeface="ＭＳ Ｐゴシック"/>
              <a:cs typeface="ＭＳ Ｐゴシック"/>
            </a:defRPr>
          </a:lvl8pPr>
          <a:lvl9pPr marL="3657600" indent="0">
            <a:defRPr sz="1100">
              <a:latin typeface="Calibri"/>
              <a:ea typeface="ＭＳ Ｐゴシック"/>
              <a:cs typeface="ＭＳ Ｐゴシック"/>
            </a:defRPr>
          </a:lvl9pPr>
        </a:lstStyle>
        <a:p xmlns:a="http://schemas.openxmlformats.org/drawingml/2006/main">
          <a:r>
            <a:rPr lang="ru-RU" sz="1800" dirty="0" smtClean="0"/>
            <a:t>3</a:t>
          </a:r>
          <a:r>
            <a:rPr lang="en-US" sz="1800" dirty="0" smtClean="0"/>
            <a:t>,</a:t>
          </a:r>
          <a:r>
            <a:rPr lang="ru-RU" sz="1800" dirty="0" smtClean="0"/>
            <a:t>94</a:t>
          </a:r>
          <a:r>
            <a:rPr lang="en-US" sz="1800" dirty="0" smtClean="0"/>
            <a:t>%</a:t>
          </a:r>
          <a:endParaRPr lang="ru-RU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984" cy="495932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069" y="0"/>
            <a:ext cx="2945984" cy="495932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r">
              <a:defRPr sz="1200"/>
            </a:lvl1pPr>
          </a:lstStyle>
          <a:p>
            <a:pPr>
              <a:defRPr/>
            </a:pPr>
            <a:fld id="{E5D2B328-57DF-4204-A125-2EC459A41317}" type="datetimeFigureOut">
              <a:rPr lang="ru-RU"/>
              <a:pPr>
                <a:defRPr/>
              </a:pPr>
              <a:t>03.03.2014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106"/>
            <a:ext cx="2945984" cy="495932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069" y="9429106"/>
            <a:ext cx="2945984" cy="495932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r">
              <a:defRPr sz="1200"/>
            </a:lvl1pPr>
          </a:lstStyle>
          <a:p>
            <a:pPr>
              <a:defRPr/>
            </a:pPr>
            <a:fld id="{AAE2EC96-FB95-4546-A19A-0B34537AB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91414" tIns="45707" rIns="91414" bIns="45707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  <a:ea typeface="+mn-ea"/>
              <a:cs typeface="+mn-cs"/>
            </a:endParaRPr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14" tIns="45707" rIns="91414" bIns="45707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  <a:ea typeface="+mn-ea"/>
              <a:cs typeface="+mn-cs"/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14" tIns="45707" rIns="91414" bIns="45707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  <a:ea typeface="+mn-ea"/>
              <a:cs typeface="+mn-cs"/>
            </a:endParaRP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14" tIns="45707" rIns="91414" bIns="45707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  <a:ea typeface="+mn-ea"/>
              <a:cs typeface="+mn-cs"/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414" tIns="45707" rIns="91414" bIns="45707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  <a:ea typeface="+mn-ea"/>
              <a:cs typeface="+mn-cs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" y="0"/>
            <a:ext cx="2945984" cy="4959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14" tIns="45707" rIns="91414" bIns="45707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  <a:ea typeface="+mn-ea"/>
              <a:cs typeface="+mn-cs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3850069" y="0"/>
            <a:ext cx="2937868" cy="4879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74" tIns="46787" rIns="89974" bIns="46787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693" algn="l"/>
                <a:tab pos="1447385" algn="l"/>
                <a:tab pos="2171078" algn="l"/>
                <a:tab pos="2894771" algn="l"/>
              </a:tabLst>
              <a:defRPr sz="1200">
                <a:solidFill>
                  <a:srgbClr val="000000"/>
                </a:solidFill>
                <a:latin typeface="Calibri" pitchFamily="32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r>
              <a:rPr lang="en-US"/>
              <a:t>10/26/11</a:t>
            </a:r>
          </a:p>
        </p:txBody>
      </p:sp>
      <p:sp>
        <p:nvSpPr>
          <p:cNvPr id="8201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54588" cy="371475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9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680093" y="4714553"/>
            <a:ext cx="5429375" cy="4458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74" tIns="46787" rIns="89974" bIns="46787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" y="9429106"/>
            <a:ext cx="2945984" cy="4959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414" tIns="45707" rIns="91414" bIns="45707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  <a:ea typeface="+mn-ea"/>
              <a:cs typeface="+mn-cs"/>
            </a:endParaRP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3850069" y="9429106"/>
            <a:ext cx="2937868" cy="4879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74" tIns="46787" rIns="89974" bIns="46787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693" algn="l"/>
                <a:tab pos="1447385" algn="l"/>
                <a:tab pos="2171078" algn="l"/>
                <a:tab pos="2894771" algn="l"/>
              </a:tabLst>
              <a:defRPr sz="1200">
                <a:solidFill>
                  <a:srgbClr val="000000"/>
                </a:solidFill>
                <a:latin typeface="Calibri" pitchFamily="32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B5A997BD-BFDB-4C06-9803-11B0695C5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722482" algn="l"/>
                <a:tab pos="1446572" algn="l"/>
                <a:tab pos="2170663" algn="l"/>
                <a:tab pos="2894753" algn="l"/>
              </a:tabLst>
            </a:pPr>
            <a:fld id="{ECA28F78-2C14-4984-B87D-BEC94DE54F9B}" type="slidenum">
              <a:rPr lang="en-US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722482" algn="l"/>
                  <a:tab pos="1446572" algn="l"/>
                  <a:tab pos="2170663" algn="l"/>
                  <a:tab pos="2894753" algn="l"/>
                </a:tabLst>
              </a:pPr>
              <a:t>1</a:t>
            </a:fld>
            <a:endParaRPr lang="en-US" dirty="0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3850068" y="1"/>
            <a:ext cx="2941114" cy="4911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74" tIns="46787" rIns="89974" bIns="46787"/>
          <a:lstStyle/>
          <a:p>
            <a:pPr algn="r">
              <a:buSzPct val="100000"/>
              <a:tabLst>
                <a:tab pos="0" algn="l"/>
                <a:tab pos="447327" algn="l"/>
                <a:tab pos="896264" algn="l"/>
                <a:tab pos="1345199" algn="l"/>
                <a:tab pos="1794136" algn="l"/>
                <a:tab pos="2243071" algn="l"/>
                <a:tab pos="2692008" algn="l"/>
                <a:tab pos="3140944" algn="l"/>
                <a:tab pos="3589880" algn="l"/>
                <a:tab pos="4040425" algn="l"/>
                <a:tab pos="4489361" algn="l"/>
                <a:tab pos="4938298" algn="l"/>
                <a:tab pos="5387233" algn="l"/>
                <a:tab pos="5836170" algn="l"/>
                <a:tab pos="6285106" algn="l"/>
                <a:tab pos="6734042" algn="l"/>
                <a:tab pos="7182978" algn="l"/>
                <a:tab pos="7633523" algn="l"/>
                <a:tab pos="8082460" algn="l"/>
                <a:tab pos="8531395" algn="l"/>
                <a:tab pos="8980332" algn="l"/>
              </a:tabLst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10/26/11</a:t>
            </a:r>
          </a:p>
        </p:txBody>
      </p:sp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3850068" y="9429106"/>
            <a:ext cx="2941114" cy="4911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74" tIns="46787" rIns="89974" bIns="46787" anchor="b"/>
          <a:lstStyle/>
          <a:p>
            <a:pPr algn="r">
              <a:buSzPct val="100000"/>
              <a:tabLst>
                <a:tab pos="0" algn="l"/>
                <a:tab pos="447327" algn="l"/>
                <a:tab pos="896264" algn="l"/>
                <a:tab pos="1345199" algn="l"/>
                <a:tab pos="1794136" algn="l"/>
                <a:tab pos="2243071" algn="l"/>
                <a:tab pos="2692008" algn="l"/>
                <a:tab pos="3140944" algn="l"/>
                <a:tab pos="3589880" algn="l"/>
                <a:tab pos="4040425" algn="l"/>
                <a:tab pos="4489361" algn="l"/>
                <a:tab pos="4938298" algn="l"/>
                <a:tab pos="5387233" algn="l"/>
                <a:tab pos="5836170" algn="l"/>
                <a:tab pos="6285106" algn="l"/>
                <a:tab pos="6734042" algn="l"/>
                <a:tab pos="7182978" algn="l"/>
                <a:tab pos="7633523" algn="l"/>
                <a:tab pos="8082460" algn="l"/>
                <a:tab pos="8531395" algn="l"/>
                <a:tab pos="8980332" algn="l"/>
              </a:tabLst>
            </a:pPr>
            <a:fld id="{024DB0AA-294C-4CC8-9167-A8880424A89D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>
                <a:buSzPct val="100000"/>
                <a:tabLst>
                  <a:tab pos="0" algn="l"/>
                  <a:tab pos="447327" algn="l"/>
                  <a:tab pos="896264" algn="l"/>
                  <a:tab pos="1345199" algn="l"/>
                  <a:tab pos="1794136" algn="l"/>
                  <a:tab pos="2243071" algn="l"/>
                  <a:tab pos="2692008" algn="l"/>
                  <a:tab pos="3140944" algn="l"/>
                  <a:tab pos="3589880" algn="l"/>
                  <a:tab pos="4040425" algn="l"/>
                  <a:tab pos="4489361" algn="l"/>
                  <a:tab pos="4938298" algn="l"/>
                  <a:tab pos="5387233" algn="l"/>
                  <a:tab pos="5836170" algn="l"/>
                  <a:tab pos="6285106" algn="l"/>
                  <a:tab pos="6734042" algn="l"/>
                  <a:tab pos="7182978" algn="l"/>
                  <a:tab pos="7633523" algn="l"/>
                  <a:tab pos="8082460" algn="l"/>
                  <a:tab pos="8531395" algn="l"/>
                  <a:tab pos="8980332" algn="l"/>
                </a:tabLst>
              </a:pPr>
              <a:t>1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22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922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0093" y="4714554"/>
            <a:ext cx="5434244" cy="4463387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26.10.11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15968-0FF6-4E9C-B623-7CD493EBA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26.10.11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AE38B-305D-4C8D-AB3C-FF4D4D5E6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128588"/>
            <a:ext cx="2054225" cy="59896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5038" cy="59896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26.10.11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F1523-9E4B-47EE-8949-675FCA6FB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26.10.11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83448-6BC6-4CF2-B6A9-CD0D1FB33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26.10.11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73564-3BE9-4F69-803D-B587BC918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26.10.11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C1B43-7320-45D8-A3FA-177FC6EAF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26.10.11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AE2CE-6647-482A-A756-56C9EAEFE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26.10.11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DF27A-22C0-4339-A38A-5C04A6D8A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26.10.11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EF01-8E6B-4C36-9872-7D682BC0A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26.10.11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1E7C6-5C4E-4440-B782-CECC0A940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26.10.11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4F8CD-B71F-48C0-BD15-5C31230A3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166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5663" cy="35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r>
              <a:rPr lang="ru-RU"/>
              <a:t>26.10.11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  <a:ea typeface="+mn-ea"/>
              <a:cs typeface="+mn-cs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5663" cy="35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B0A0D9B0-7699-4B36-BB9F-9A826023A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ＭＳ Ｐゴシック" pitchFamily="32" charset="0"/>
          <a:cs typeface="ＭＳ Ｐゴシック" pitchFamily="32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ＭＳ Ｐゴシック" pitchFamily="32" charset="0"/>
          <a:cs typeface="ＭＳ Ｐゴシック" pitchFamily="32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ＭＳ Ｐゴシック" pitchFamily="32" charset="0"/>
          <a:cs typeface="ＭＳ Ｐゴシック" pitchFamily="32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ＭＳ Ｐゴシック" pitchFamily="32" charset="0"/>
          <a:cs typeface="ＭＳ Ｐゴシック" pitchFamily="32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ＭＳ Ｐゴシック" pitchFamily="32" charset="0"/>
          <a:cs typeface="ＭＳ Ｐゴシック" pitchFamily="32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ＭＳ Ｐゴシック" pitchFamily="32" charset="0"/>
          <a:cs typeface="ＭＳ Ｐゴシック" pitchFamily="32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ＭＳ Ｐゴシック" pitchFamily="32" charset="0"/>
          <a:cs typeface="ＭＳ Ｐゴシック" pitchFamily="32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ＭＳ Ｐゴシック" pitchFamily="32" charset="0"/>
          <a:cs typeface="ＭＳ Ｐゴシック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500563" y="2428875"/>
            <a:ext cx="4643437" cy="1138238"/>
          </a:xfrm>
          <a:prstGeom prst="rect">
            <a:avLst/>
          </a:prstGeom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Управление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Федеральной антимонопольной службы по Удмуртской Республике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85813" y="4314722"/>
            <a:ext cx="7561262" cy="120251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КОНТРОЛЬ СОБЛЮДЕНИЯ АНТИМОНОПОЛЬНОГО ЗАКОНОДАТЕЛЬСТВА В ЖИЛИЩНО-КОММУНАЛЬНОМ КОМПЛЕКСЕ 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076" name="Text Box 1"/>
          <p:cNvSpPr txBox="1">
            <a:spLocks noChangeArrowheads="1"/>
          </p:cNvSpPr>
          <p:nvPr/>
        </p:nvSpPr>
        <p:spPr bwMode="auto">
          <a:xfrm>
            <a:off x="0" y="4869160"/>
            <a:ext cx="9144000" cy="18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 smtClean="0">
              <a:solidFill>
                <a:schemeClr val="tx1"/>
              </a:solidFill>
              <a:latin typeface="Cambria" pitchFamily="18" charset="0"/>
              <a:cs typeface="Times New Roman" pitchFamily="18" charset="0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 smtClean="0">
              <a:solidFill>
                <a:schemeClr val="tx1"/>
              </a:solidFill>
              <a:latin typeface="Cambria" pitchFamily="18" charset="0"/>
              <a:cs typeface="Times New Roman" pitchFamily="18" charset="0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 smtClean="0">
              <a:solidFill>
                <a:schemeClr val="tx1"/>
              </a:solidFill>
              <a:latin typeface="Cambria" pitchFamily="18" charset="0"/>
              <a:cs typeface="Times New Roman" pitchFamily="18" charset="0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 smtClean="0">
              <a:solidFill>
                <a:schemeClr val="tx1"/>
              </a:solidFill>
              <a:latin typeface="Cambria" pitchFamily="18" charset="0"/>
              <a:cs typeface="Times New Roman" pitchFamily="18" charset="0"/>
            </a:endParaRP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>
              <a:solidFill>
                <a:schemeClr val="tx1"/>
              </a:solidFill>
              <a:latin typeface="Cambria" pitchFamily="18" charset="0"/>
              <a:cs typeface="Times New Roman" pitchFamily="18" charset="0"/>
            </a:endParaRPr>
          </a:p>
          <a:p>
            <a:pPr algn="ctr">
              <a:spcBef>
                <a:spcPts val="80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Ижевск - 2014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87198"/>
            <a:ext cx="9144000" cy="1015663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lvl="0" algn="ctr" defTabSz="914400">
              <a:lnSpc>
                <a:spcPts val="2400"/>
              </a:lnSpc>
            </a:pPr>
            <a:r>
              <a:rPr lang="ru-RU" sz="20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latin typeface="Arial Black" pitchFamily="34" charset="0"/>
              </a:rPr>
              <a:t>СУБЪЕКТЫ, ПРИЗНАННЫЕ НАРУШИВШИМИ АНТИМОНОПОЛЬНОЕ ЗАКОНОДАТЕЛЬСТВО ПО СТАТЬЕ 14 ЗАКОНА «О ЗАЩИТЕ КОНКУРЕНЦИИ»</a:t>
            </a:r>
            <a:endParaRPr lang="ru-RU" sz="2000" b="1" dirty="0" smtClean="0">
              <a:ln w="31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35496" y="1013542"/>
          <a:ext cx="8999985" cy="5721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3744416"/>
                <a:gridCol w="3239345"/>
              </a:tblGrid>
              <a:tr h="288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Вид нарушения</a:t>
                      </a:r>
                    </a:p>
                  </a:txBody>
                  <a:tcPr anchor="ctr">
                    <a:solidFill>
                      <a:srgbClr val="3D80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Субъект</a:t>
                      </a:r>
                    </a:p>
                  </a:txBody>
                  <a:tcPr>
                    <a:solidFill>
                      <a:srgbClr val="3D80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Место совершения нарушения</a:t>
                      </a:r>
                    </a:p>
                  </a:txBody>
                  <a:tcPr>
                    <a:solidFill>
                      <a:srgbClr val="3D8087"/>
                    </a:solidFill>
                  </a:tcPr>
                </a:tc>
              </a:tr>
              <a:tr h="826654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Непередача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 технической и иной, связанной с управлением многоквартирным домом, документации</a:t>
                      </a:r>
                      <a:endParaRPr lang="ru-RU" sz="16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3D80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ООО</a:t>
                      </a:r>
                      <a:r>
                        <a:rPr lang="ru-RU" sz="1600" b="0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«</a:t>
                      </a:r>
                      <a:r>
                        <a:rPr lang="ru-RU" sz="1600" b="0" i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Чувашёвская</a:t>
                      </a:r>
                      <a:r>
                        <a:rPr lang="ru-RU" sz="1600" b="0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управляющая компания» (2 дела)</a:t>
                      </a:r>
                      <a:endParaRPr lang="ru-RU" sz="1600" b="0" i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Завьяловский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</a:t>
                      </a:r>
                    </a:p>
                  </a:txBody>
                  <a:tcPr anchor="ctr"/>
                </a:tc>
              </a:tr>
              <a:tr h="545614">
                <a:tc vMerge="1"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15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ООО «УК Доверие»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г. Ижевск</a:t>
                      </a:r>
                    </a:p>
                  </a:txBody>
                  <a:tcPr anchor="ctr"/>
                </a:tc>
              </a:tr>
              <a:tr h="545614">
                <a:tc vMerge="1"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15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ООО «Управдом плюс»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г. Ижевск</a:t>
                      </a:r>
                    </a:p>
                  </a:txBody>
                  <a:tcPr anchor="ctr"/>
                </a:tc>
              </a:tr>
              <a:tr h="54561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5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МАУ «ГЖУ» (2 дела)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г. Ижевск</a:t>
                      </a:r>
                    </a:p>
                  </a:txBody>
                  <a:tcPr anchor="ctr"/>
                </a:tc>
              </a:tr>
              <a:tr h="545614">
                <a:tc vMerge="1"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15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ООО «Спектр»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г. Ижевск</a:t>
                      </a:r>
                    </a:p>
                  </a:txBody>
                  <a:tcPr anchor="ctr"/>
                </a:tc>
              </a:tr>
              <a:tr h="54561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Выставление «двойных» счетов-квитанций на оплату жилищно-коммунальных услуг </a:t>
                      </a:r>
                      <a:endParaRPr lang="ru-RU" sz="16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3D808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МУП г. Ижевска «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СпДУ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г. Ижевск</a:t>
                      </a:r>
                    </a:p>
                  </a:txBody>
                  <a:tcPr anchor="ctr"/>
                </a:tc>
              </a:tr>
              <a:tr h="82665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5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ООО</a:t>
                      </a:r>
                      <a:r>
                        <a:rPr lang="ru-RU" sz="1600" b="0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«</a:t>
                      </a:r>
                      <a:r>
                        <a:rPr lang="ru-RU" sz="1600" b="0" i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Чувашёвская</a:t>
                      </a:r>
                      <a:r>
                        <a:rPr lang="ru-RU" sz="1600" b="0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управляющая компания» (2 дела)</a:t>
                      </a:r>
                      <a:endParaRPr lang="ru-RU" sz="1600" b="0" i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Завьяловский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</a:t>
                      </a:r>
                    </a:p>
                  </a:txBody>
                  <a:tcPr anchor="ctr"/>
                </a:tc>
              </a:tr>
              <a:tr h="5456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Прочие нарушения</a:t>
                      </a:r>
                    </a:p>
                  </a:txBody>
                  <a:tcPr anchor="ctr">
                    <a:solidFill>
                      <a:srgbClr val="3D808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ООО «Ремонтно-аварийная служба»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г. Ижевск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27" name="Прямоугольник 27"/>
          <p:cNvSpPr>
            <a:spLocks noChangeArrowheads="1"/>
          </p:cNvSpPr>
          <p:nvPr/>
        </p:nvSpPr>
        <p:spPr bwMode="auto">
          <a:xfrm>
            <a:off x="8572500" y="6429375"/>
            <a:ext cx="571500" cy="428625"/>
          </a:xfrm>
          <a:prstGeom prst="rect">
            <a:avLst/>
          </a:prstGeom>
          <a:solidFill>
            <a:srgbClr val="FF0000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 smtClean="0"/>
              <a:t>10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Прямоугольник 27"/>
          <p:cNvSpPr>
            <a:spLocks noChangeArrowheads="1"/>
          </p:cNvSpPr>
          <p:nvPr/>
        </p:nvSpPr>
        <p:spPr bwMode="auto">
          <a:xfrm>
            <a:off x="8572500" y="6429375"/>
            <a:ext cx="571500" cy="428625"/>
          </a:xfrm>
          <a:prstGeom prst="rect">
            <a:avLst/>
          </a:prstGeom>
          <a:solidFill>
            <a:srgbClr val="FF0000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 smtClean="0"/>
              <a:t>11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-27384"/>
            <a:ext cx="9144000" cy="1015663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lvl="0" algn="ctr" defTabSz="914400">
              <a:lnSpc>
                <a:spcPts val="2400"/>
              </a:lnSpc>
            </a:pPr>
            <a:r>
              <a:rPr lang="ru-RU" sz="20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ИНФОРМАЦИЯ О ПРИВЛЕЧЕНИИ К АДМИНИСТРАТИВНОЙ ОТВЕТСТВЕННОСТИ ХОЗЯЙСТВУЮЩИХ СУБЪЕКТОВ И ИХ ДОЛЖНОСТНЫХ ЛИЦ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0" y="1772816"/>
          <a:ext cx="9144000" cy="309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2559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Период</a:t>
                      </a:r>
                      <a:endParaRPr lang="ru-RU" dirty="0"/>
                    </a:p>
                  </a:txBody>
                  <a:tcPr anchor="ctr">
                    <a:solidFill>
                      <a:srgbClr val="3D80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Возбуждено дел</a:t>
                      </a:r>
                      <a:endParaRPr lang="ru-RU" dirty="0"/>
                    </a:p>
                  </a:txBody>
                  <a:tcPr anchor="ctr">
                    <a:solidFill>
                      <a:srgbClr val="3D80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Сумма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наложенных</a:t>
                      </a:r>
                      <a:r>
                        <a:rPr lang="ru-RU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ru-RU" baseline="0" dirty="0" smtClean="0"/>
                        <a:t>штрафов</a:t>
                      </a:r>
                      <a:r>
                        <a:rPr lang="ru-RU" dirty="0" smtClean="0"/>
                        <a:t>, тыс. руб.</a:t>
                      </a:r>
                      <a:endParaRPr lang="ru-RU" dirty="0"/>
                    </a:p>
                  </a:txBody>
                  <a:tcPr anchor="ctr">
                    <a:solidFill>
                      <a:srgbClr val="3D80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Сумма уплаченных штрафов</a:t>
                      </a:r>
                      <a:r>
                        <a:rPr lang="ru-RU" baseline="0" dirty="0" smtClean="0"/>
                        <a:t>*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тыс. руб.</a:t>
                      </a:r>
                      <a:endParaRPr lang="ru-RU" dirty="0"/>
                    </a:p>
                  </a:txBody>
                  <a:tcPr anchor="ctr">
                    <a:solidFill>
                      <a:srgbClr val="3D8087"/>
                    </a:solidFill>
                  </a:tcPr>
                </a:tc>
              </a:tr>
              <a:tr h="898442"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</a:rPr>
                        <a:t>2012 г.</a:t>
                      </a:r>
                      <a:endParaRPr lang="ru-RU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D80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681,5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22659,9</a:t>
                      </a:r>
                      <a:endParaRPr lang="ru-RU" dirty="0"/>
                    </a:p>
                  </a:txBody>
                  <a:tcPr anchor="ctr"/>
                </a:tc>
              </a:tr>
              <a:tr h="941958"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</a:rPr>
                        <a:t>2013 г.</a:t>
                      </a:r>
                      <a:endParaRPr lang="ru-RU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D80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17075,3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465,1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5394702"/>
            <a:ext cx="8496944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solidFill>
                  <a:schemeClr val="tx1"/>
                </a:solidFill>
              </a:rPr>
              <a:t>*  </a:t>
            </a:r>
            <a:r>
              <a:rPr lang="ru-RU" sz="1600" i="1" dirty="0" smtClean="0">
                <a:solidFill>
                  <a:schemeClr val="tx1"/>
                </a:solidFill>
              </a:rPr>
              <a:t>с учётом штрафов, наложенных в предыдущем отчетном периоде</a:t>
            </a:r>
            <a:endParaRPr lang="ru-RU" sz="16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836712"/>
            <a:ext cx="5184576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 defTabSz="914400">
              <a:tabLst>
                <a:tab pos="4391025" algn="l"/>
                <a:tab pos="4848225" algn="r"/>
              </a:tabLst>
            </a:pPr>
            <a:r>
              <a:rPr lang="ru-RU" sz="1800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Во исполнение Перечня поручений Президента Российской Федерации по итогам заседания Государственного совета Российской Федерации </a:t>
            </a:r>
            <a:r>
              <a:rPr lang="ru-RU" sz="180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от 31.05.2013 </a:t>
            </a:r>
            <a:r>
              <a:rPr lang="ru-RU" sz="1800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г. № Пр-1479 Удмуртским УФАС России исполнены:</a:t>
            </a:r>
            <a:endParaRPr lang="ru-RU" sz="400" dirty="0" smtClean="0">
              <a:solidFill>
                <a:schemeClr val="tx1"/>
              </a:solidFill>
              <a:ea typeface="Calibri" pitchFamily="34" charset="0"/>
              <a:cs typeface="Arial" pitchFamily="34" charset="0"/>
            </a:endParaRPr>
          </a:p>
          <a:p>
            <a:pPr indent="342900" algn="just" defTabSz="914400">
              <a:tabLst>
                <a:tab pos="4391025" algn="l"/>
                <a:tab pos="4848225" algn="r"/>
              </a:tabLst>
            </a:pPr>
            <a:endParaRPr lang="ru-RU" sz="400" dirty="0" smtClean="0">
              <a:solidFill>
                <a:schemeClr val="tx1"/>
              </a:solidFill>
              <a:ea typeface="Calibri" pitchFamily="34" charset="0"/>
              <a:cs typeface="Arial" pitchFamily="34" charset="0"/>
            </a:endParaRPr>
          </a:p>
          <a:p>
            <a:pPr marL="361950" indent="-180975" algn="just" defTabSz="914400">
              <a:buFont typeface="Arial" pitchFamily="34" charset="0"/>
              <a:buChar char="•"/>
              <a:tabLst>
                <a:tab pos="4391025" algn="l"/>
                <a:tab pos="4848225" algn="r"/>
              </a:tabLst>
            </a:pPr>
            <a:r>
              <a:rPr lang="ru-RU" sz="1800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поручение ФАС России от 07.08.2013 г. № ИА/30892/13 о проведении проверки организации открытых конкурсов по отбору управляющих компаний для управления многоквартирными домами в городах </a:t>
            </a:r>
            <a:r>
              <a:rPr lang="ru-RU" sz="1800" dirty="0" smtClean="0">
                <a:ea typeface="Calibri" pitchFamily="34" charset="0"/>
                <a:cs typeface="Arial" pitchFamily="34" charset="0"/>
              </a:rPr>
              <a:t>численностью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-27384"/>
            <a:ext cx="9144000" cy="707886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УСИЛЕНИЕ КОНТРОЛЯ В СФЕРЕ ЖИЛИЩНО-КОММУНАЛЬНОГО КОМПЛЕКСА</a:t>
            </a:r>
            <a:endParaRPr lang="ru-RU" sz="20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099" name="Прямоугольник 10"/>
          <p:cNvSpPr>
            <a:spLocks noChangeArrowheads="1"/>
          </p:cNvSpPr>
          <p:nvPr/>
        </p:nvSpPr>
        <p:spPr bwMode="auto">
          <a:xfrm>
            <a:off x="8572500" y="6429375"/>
            <a:ext cx="571500" cy="428625"/>
          </a:xfrm>
          <a:prstGeom prst="rect">
            <a:avLst/>
          </a:prstGeom>
          <a:solidFill>
            <a:srgbClr val="FF0000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 dirty="0" smtClean="0"/>
              <a:t>1</a:t>
            </a:r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645024"/>
            <a:ext cx="849694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algn="just" defTabSz="914400">
              <a:tabLst>
                <a:tab pos="4391025" algn="l"/>
                <a:tab pos="4848225" algn="r"/>
              </a:tabLst>
            </a:pPr>
            <a:r>
              <a:rPr lang="ru-RU" sz="1800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численностью свыше 100 000 человек.</a:t>
            </a:r>
          </a:p>
          <a:p>
            <a:pPr indent="342900" algn="just" defTabSz="914400">
              <a:buFontTx/>
              <a:buChar char="-"/>
              <a:tabLst>
                <a:tab pos="4391025" algn="l"/>
                <a:tab pos="4848225" algn="r"/>
              </a:tabLst>
            </a:pPr>
            <a:endParaRPr lang="ru-RU" sz="400" dirty="0" smtClean="0">
              <a:solidFill>
                <a:schemeClr val="tx1"/>
              </a:solidFill>
              <a:ea typeface="Calibri" pitchFamily="34" charset="0"/>
              <a:cs typeface="Arial" pitchFamily="34" charset="0"/>
            </a:endParaRPr>
          </a:p>
          <a:p>
            <a:pPr marL="361950" indent="-180975" algn="just" defTabSz="914400">
              <a:buFont typeface="Arial" pitchFamily="34" charset="0"/>
              <a:buChar char="•"/>
              <a:tabLst>
                <a:tab pos="4391025" algn="l"/>
                <a:tab pos="4848225" algn="r"/>
              </a:tabLst>
            </a:pPr>
            <a:r>
              <a:rPr lang="ru-RU" sz="1800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поручение ФАС России от 05.08.2013 года № АГ/30312/13 о проведении проверки отчуждения </a:t>
            </a:r>
            <a:r>
              <a:rPr lang="ru-RU" sz="1800" dirty="0" err="1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ГУПами</a:t>
            </a:r>
            <a:r>
              <a:rPr lang="ru-RU" sz="1800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 и </a:t>
            </a:r>
            <a:r>
              <a:rPr lang="ru-RU" sz="1800" dirty="0" err="1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МУПами</a:t>
            </a:r>
            <a:r>
              <a:rPr lang="ru-RU" sz="1800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 имущества, в том числе в сфере жилищно-коммунального комплекса;</a:t>
            </a:r>
          </a:p>
          <a:p>
            <a:pPr marL="361950" indent="-180975" algn="just" defTabSz="914400">
              <a:buFont typeface="Arial" pitchFamily="34" charset="0"/>
              <a:buChar char="•"/>
              <a:tabLst>
                <a:tab pos="4391025" algn="l"/>
              </a:tabLst>
            </a:pPr>
            <a:endParaRPr lang="ru-RU" sz="400" dirty="0" smtClean="0">
              <a:solidFill>
                <a:schemeClr val="tx1"/>
              </a:solidFill>
              <a:ea typeface="Calibri" pitchFamily="34" charset="0"/>
              <a:cs typeface="Arial" pitchFamily="34" charset="0"/>
            </a:endParaRPr>
          </a:p>
          <a:p>
            <a:pPr marL="361950" indent="-180975" algn="just" defTabSz="914400">
              <a:buFont typeface="Arial" pitchFamily="34" charset="0"/>
              <a:buChar char="•"/>
              <a:tabLst>
                <a:tab pos="4391025" algn="l"/>
              </a:tabLst>
            </a:pPr>
            <a:r>
              <a:rPr lang="ru-RU" sz="1800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обращение Председателя Правительства Удмуртской Республики от 08.10.2013 г. № П1-161-5305 о проведении проверки порядка заключения договоров в отношении объектов жилищно-коммунального хозяйства Удмуртской Республики на соответствие требованиям антимонопольного законодательства.</a:t>
            </a:r>
          </a:p>
        </p:txBody>
      </p:sp>
      <p:pic>
        <p:nvPicPr>
          <p:cNvPr id="13314" name="Picture 2" descr="http://www.cluster-rt.ru/upload/medialibrary/621/621eaf6ece40b38400c48c22db3cbe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9867" y="980728"/>
            <a:ext cx="2916589" cy="2680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0"/>
          <p:cNvSpPr>
            <a:spLocks noChangeArrowheads="1"/>
          </p:cNvSpPr>
          <p:nvPr/>
        </p:nvSpPr>
        <p:spPr bwMode="auto">
          <a:xfrm>
            <a:off x="8572500" y="6429375"/>
            <a:ext cx="571500" cy="428625"/>
          </a:xfrm>
          <a:prstGeom prst="rect">
            <a:avLst/>
          </a:prstGeom>
          <a:solidFill>
            <a:srgbClr val="FF0000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 smtClean="0"/>
              <a:t>13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-27384"/>
            <a:ext cx="9144000" cy="923330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8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latin typeface="Arial Black" pitchFamily="34" charset="0"/>
              </a:rPr>
              <a:t>РЕЗУЛЬТАТЫ АНАЛИЗА ПОРЯДКА ОРГАНИЗАЦИИ И ПРОВЕДЕНИЯ КОНКУРСОВ ПО ОТБОРУ УПРАВЛЯЮЩИХ ОРГАНИЗАЦИЙ ДЛЯ УПРАВЛЕНИЯ МКД В 2013 Г.</a:t>
            </a:r>
            <a:endParaRPr lang="ru-RU" sz="18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5085184"/>
            <a:ext cx="8712968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342900" algn="just" defTabSz="914400"/>
            <a:r>
              <a:rPr lang="ru-RU" sz="1400" i="1" dirty="0" smtClean="0">
                <a:solidFill>
                  <a:schemeClr val="bg2">
                    <a:lumMod val="50000"/>
                  </a:schemeClr>
                </a:solidFill>
                <a:ea typeface="Calibri" pitchFamily="34" charset="0"/>
                <a:cs typeface="Arial" pitchFamily="34" charset="0"/>
              </a:rPr>
              <a:t>Части 4, 13 статьи 161 ЖК РФ: Органы местного самоуправления обязаны проводить открытые конкурсы по отбору управляющих организаций для управления многоквартирным домами в новых домах, а также в домах, способ управления в которых собственниками жилых помещений не выбран.</a:t>
            </a:r>
            <a:endParaRPr lang="ru-RU" sz="1400" i="1" dirty="0">
              <a:solidFill>
                <a:schemeClr val="bg2">
                  <a:lumMod val="50000"/>
                </a:schemeClr>
              </a:solidFill>
              <a:ea typeface="Calibri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980728"/>
          <a:ext cx="9144000" cy="3551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853952"/>
                <a:gridCol w="1728192"/>
                <a:gridCol w="3275856"/>
              </a:tblGrid>
              <a:tr h="172256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Наименование муниципального образования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D80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выявлено фактов не проведения конкурсов в отношении МКД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D80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Возбуждено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дел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D80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Квалификация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D8087"/>
                    </a:solidFill>
                  </a:tcPr>
                </a:tc>
              </a:tr>
              <a:tr h="43662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г. Ижевск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D80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ст. 15 Закона «О защите конкуренции» (в</a:t>
                      </a:r>
                      <a:r>
                        <a:rPr lang="ru-RU" dirty="0" smtClean="0"/>
                        <a:t> стадии рассмотрения)</a:t>
                      </a:r>
                      <a:endParaRPr lang="ru-RU" dirty="0"/>
                    </a:p>
                  </a:txBody>
                  <a:tcPr anchor="ctr"/>
                </a:tc>
              </a:tr>
              <a:tr h="43662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г. Сарапул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D80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/>
                        <a:t>ст. 15 Закона «О защите конкуренции» (в</a:t>
                      </a:r>
                      <a:r>
                        <a:rPr lang="ru-RU" dirty="0" smtClean="0"/>
                        <a:t> стадии рассмотрения)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0"/>
          <p:cNvSpPr>
            <a:spLocks noChangeArrowheads="1"/>
          </p:cNvSpPr>
          <p:nvPr/>
        </p:nvSpPr>
        <p:spPr bwMode="auto">
          <a:xfrm>
            <a:off x="8572500" y="6429375"/>
            <a:ext cx="571500" cy="428625"/>
          </a:xfrm>
          <a:prstGeom prst="rect">
            <a:avLst/>
          </a:prstGeom>
          <a:solidFill>
            <a:srgbClr val="FF0000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 smtClean="0"/>
              <a:t>14</a:t>
            </a:r>
            <a:endParaRPr lang="ru-RU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700808"/>
          <a:ext cx="9144000" cy="2592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Наименование муниципального образования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D80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выявлено фактов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D80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возбуждено дел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D80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Квалификация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D8087"/>
                    </a:solidFill>
                  </a:tcPr>
                </a:tc>
              </a:tr>
              <a:tr h="129633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г. Ижевск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D80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1*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ст. 15, 19, 20 Закона «О защите конкуренции»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-99392"/>
            <a:ext cx="9144000" cy="1015663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РЕЗУЛЬТАТЫ АНАЛИЗА ИНФОРМАЦИИ О ФАКТАХ ОТЧУЖДЕНИЯ МУНИЦИПАЛЬНОГО ИМУЩЕСТВА В СФЕРЕ ЖКК В 2013 Г.</a:t>
            </a:r>
            <a:endParaRPr lang="ru-RU" sz="20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301208"/>
            <a:ext cx="8784976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342900" algn="just">
              <a:defRPr/>
            </a:pPr>
            <a:r>
              <a:rPr lang="ru-RU" sz="1400" i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* В отношении Администрации МО «город Ижевск» по факту отчуждения муниципального имущества (объектов незавершенного строительства и земельного участка) посредством заключения договора мены между МУП  г. Ижевска «</a:t>
            </a:r>
            <a:r>
              <a:rPr lang="ru-RU" sz="1400" i="1" dirty="0" err="1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Ижводоканал</a:t>
            </a:r>
            <a:r>
              <a:rPr lang="ru-RU" sz="1400" i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» и ООО «</a:t>
            </a:r>
            <a:r>
              <a:rPr lang="ru-RU" sz="1400" i="1" dirty="0" err="1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АСПЭК-Домстрой</a:t>
            </a:r>
            <a:r>
              <a:rPr lang="ru-RU" sz="1400" i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5643"/>
            <a:ext cx="9144000" cy="646331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latin typeface="Arial Black" pitchFamily="34" charset="0"/>
              </a:rPr>
              <a:t>РЕЗУЛЬТАТЫ АНАЛИЗА ПОРЯДКА ПЕРЕДАЧИ МУНИЦИПАЛЬНОГО ИМУЩЕСТВА ЖИЛИЩНО-КОММУНАЛЬНОГО НАЗНАЧЕНИЯ</a:t>
            </a:r>
            <a:endParaRPr lang="ru-RU" sz="18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latin typeface="Arial Black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694144"/>
          <a:ext cx="9143999" cy="577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720"/>
                <a:gridCol w="2016224"/>
                <a:gridCol w="5076055"/>
              </a:tblGrid>
              <a:tr h="68356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bg1"/>
                          </a:solidFill>
                        </a:rPr>
                        <a:t>Наименование муниципального образования</a:t>
                      </a:r>
                      <a:endParaRPr lang="ru-RU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D80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bg1"/>
                          </a:solidFill>
                        </a:rPr>
                        <a:t>Получатель имущества</a:t>
                      </a:r>
                      <a:endParaRPr lang="ru-RU" sz="17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D80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Переданное</a:t>
                      </a:r>
                      <a:r>
                        <a:rPr lang="ru-RU" sz="1700" baseline="0" dirty="0" smtClean="0"/>
                        <a:t> имущество</a:t>
                      </a:r>
                      <a:endParaRPr lang="ru-RU" sz="1700" dirty="0"/>
                    </a:p>
                  </a:txBody>
                  <a:tcPr anchor="ctr">
                    <a:solidFill>
                      <a:srgbClr val="3D8087"/>
                    </a:solidFill>
                  </a:tcPr>
                </a:tc>
              </a:tr>
              <a:tr h="17492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bg1"/>
                          </a:solidFill>
                        </a:rPr>
                        <a:t>МО «</a:t>
                      </a:r>
                      <a:r>
                        <a:rPr lang="ru-RU" sz="1500" dirty="0" err="1" smtClean="0">
                          <a:solidFill>
                            <a:schemeClr val="bg1"/>
                          </a:solidFill>
                        </a:rPr>
                        <a:t>Дебесский</a:t>
                      </a:r>
                      <a:r>
                        <a:rPr lang="ru-RU" sz="1500" baseline="0" dirty="0" smtClean="0">
                          <a:solidFill>
                            <a:schemeClr val="bg1"/>
                          </a:solidFill>
                        </a:rPr>
                        <a:t> район»</a:t>
                      </a:r>
                      <a:endParaRPr lang="ru-RU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D808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ООО «АТОЛЛ»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Водопровод, 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водонапорные </a:t>
                      </a: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башни, скважины в с.Тыловай, </a:t>
                      </a:r>
                      <a:r>
                        <a:rPr lang="ru-RU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д.Варни</a:t>
                      </a: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r>
                        <a:rPr lang="ru-RU" sz="14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п.Кирзавод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30344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bg1"/>
                          </a:solidFill>
                        </a:rPr>
                        <a:t>МО «</a:t>
                      </a:r>
                      <a:r>
                        <a:rPr lang="ru-RU" sz="1500" dirty="0" err="1" smtClean="0">
                          <a:solidFill>
                            <a:schemeClr val="bg1"/>
                          </a:solidFill>
                        </a:rPr>
                        <a:t>Селтинский</a:t>
                      </a:r>
                      <a:r>
                        <a:rPr lang="ru-RU" sz="1500" dirty="0" smtClean="0">
                          <a:solidFill>
                            <a:schemeClr val="bg1"/>
                          </a:solidFill>
                        </a:rPr>
                        <a:t> район»</a:t>
                      </a:r>
                      <a:endParaRPr lang="ru-RU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D808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ООО «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Селтинские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коммунальные сети» 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Объекты водоснабжения и водоотведения </a:t>
                      </a:r>
                    </a:p>
                  </a:txBody>
                  <a:tcPr marL="68580" marR="68580" marT="0" marB="0" anchor="ctr"/>
                </a:tc>
              </a:tr>
              <a:tr h="37379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bg1"/>
                          </a:solidFill>
                        </a:rPr>
                        <a:t>МО «</a:t>
                      </a:r>
                      <a:r>
                        <a:rPr lang="ru-RU" sz="1500" dirty="0" err="1" smtClean="0">
                          <a:solidFill>
                            <a:schemeClr val="bg1"/>
                          </a:solidFill>
                        </a:rPr>
                        <a:t>Киясовский</a:t>
                      </a:r>
                      <a:r>
                        <a:rPr lang="ru-RU" sz="1500" dirty="0" smtClean="0">
                          <a:solidFill>
                            <a:schemeClr val="bg1"/>
                          </a:solidFill>
                        </a:rPr>
                        <a:t> район»</a:t>
                      </a:r>
                      <a:endParaRPr lang="ru-RU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D808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ООО «</a:t>
                      </a:r>
                      <a:r>
                        <a:rPr lang="ru-RU" sz="14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Подгорновский</a:t>
                      </a: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ЖКС»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Инженерные </a:t>
                      </a: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сети водоснабжения, находящиеся в д. </a:t>
                      </a:r>
                      <a:r>
                        <a:rPr lang="ru-RU" sz="14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Карамас-Пельга</a:t>
                      </a:r>
                      <a:r>
                        <a:rPr lang="ru-RU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водонапорные башни, артезианские скважины,  </a:t>
                      </a: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офисное помещение в с. </a:t>
                      </a:r>
                      <a:r>
                        <a:rPr lang="ru-RU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Подгорное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40432">
                <a:tc rowSpan="5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bg1"/>
                          </a:solidFill>
                        </a:rPr>
                        <a:t>МО «</a:t>
                      </a:r>
                      <a:r>
                        <a:rPr lang="ru-RU" sz="1500" dirty="0" err="1" smtClean="0">
                          <a:solidFill>
                            <a:schemeClr val="bg1"/>
                          </a:solidFill>
                        </a:rPr>
                        <a:t>Воткинский</a:t>
                      </a:r>
                      <a:r>
                        <a:rPr lang="ru-RU" sz="1500" baseline="0" dirty="0" smtClean="0">
                          <a:solidFill>
                            <a:schemeClr val="bg1"/>
                          </a:solidFill>
                        </a:rPr>
                        <a:t> район»</a:t>
                      </a:r>
                      <a:endParaRPr lang="ru-RU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D808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ООО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РС-Сервис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Скважины, котельные, сети </a:t>
                      </a:r>
                      <a:r>
                        <a:rPr lang="ru-RU" sz="1400" dirty="0" err="1">
                          <a:latin typeface="Arial" pitchFamily="34" charset="0"/>
                          <a:cs typeface="Arial" pitchFamily="34" charset="0"/>
                        </a:rPr>
                        <a:t>тепло-водоснабжения</a:t>
                      </a: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 и водоотведения в </a:t>
                      </a:r>
                      <a:r>
                        <a:rPr lang="ru-RU" sz="1400" dirty="0" err="1" smtClean="0">
                          <a:latin typeface="Arial" pitchFamily="34" charset="0"/>
                          <a:cs typeface="Arial" pitchFamily="34" charset="0"/>
                        </a:rPr>
                        <a:t>д.Б-Кивары</a:t>
                      </a: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400" dirty="0" err="1">
                          <a:latin typeface="Arial" pitchFamily="34" charset="0"/>
                          <a:cs typeface="Arial" pitchFamily="34" charset="0"/>
                        </a:rPr>
                        <a:t>с.Кельчино</a:t>
                      </a: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, д.В-Талица,  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с.Пихтовка, д.Осиновка</a:t>
                      </a: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400" dirty="0" err="1">
                          <a:latin typeface="Arial" pitchFamily="34" charset="0"/>
                          <a:cs typeface="Arial" pitchFamily="34" charset="0"/>
                        </a:rPr>
                        <a:t>Черновский</a:t>
                      </a: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лесоучасток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D80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ООО «ЖКХ «Энергия»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Объекты жилищно-коммунального назначения в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д.Молчаны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д.Болгуры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д.Кудрино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с.Светлое,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п.Кукуи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с.Июльское, д.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Верхне-Позимь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D80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ООО «Прометей»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Объекты жилищно-коммунального назначения в </a:t>
                      </a:r>
                      <a:r>
                        <a:rPr lang="ru-RU" sz="1400" dirty="0" err="1">
                          <a:latin typeface="Arial" pitchFamily="34" charset="0"/>
                          <a:cs typeface="Arial" pitchFamily="34" charset="0"/>
                        </a:rPr>
                        <a:t>д.Кварса</a:t>
                      </a: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, д.Двигатель, с.Перевозное, д.Нива, </a:t>
                      </a:r>
                      <a:r>
                        <a:rPr lang="ru-RU" sz="1400" dirty="0" err="1">
                          <a:latin typeface="Arial" pitchFamily="34" charset="0"/>
                          <a:cs typeface="Arial" pitchFamily="34" charset="0"/>
                        </a:rPr>
                        <a:t>д.Максимово</a:t>
                      </a: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400" dirty="0" err="1">
                          <a:latin typeface="Arial" pitchFamily="34" charset="0"/>
                          <a:cs typeface="Arial" pitchFamily="34" charset="0"/>
                        </a:rPr>
                        <a:t>д.Ольхово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7296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D80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ООО «Феникс»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Объекты жилищно-коммунального назначения в д.Гавриловка, п.Первомайский, с.Камское, д.Беркуты, </a:t>
                      </a:r>
                      <a:r>
                        <a:rPr lang="ru-RU" sz="1400" dirty="0" err="1">
                          <a:latin typeface="Arial" pitchFamily="34" charset="0"/>
                          <a:cs typeface="Arial" pitchFamily="34" charset="0"/>
                        </a:rPr>
                        <a:t>д.Черепановка</a:t>
                      </a:r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, с.Степаново, </a:t>
                      </a:r>
                      <a:r>
                        <a:rPr lang="ru-RU" sz="1400" dirty="0" err="1">
                          <a:latin typeface="Arial" pitchFamily="34" charset="0"/>
                          <a:cs typeface="Arial" pitchFamily="34" charset="0"/>
                        </a:rPr>
                        <a:t>д.Костоваты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7296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D80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ООО «Коммунальные сети»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Объекты водоснабжения и объекты электроснабжения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122" name="Прямоугольник 10"/>
          <p:cNvSpPr>
            <a:spLocks noChangeArrowheads="1"/>
          </p:cNvSpPr>
          <p:nvPr/>
        </p:nvSpPr>
        <p:spPr bwMode="auto">
          <a:xfrm>
            <a:off x="8572500" y="6429375"/>
            <a:ext cx="571500" cy="428625"/>
          </a:xfrm>
          <a:prstGeom prst="rect">
            <a:avLst/>
          </a:prstGeom>
          <a:solidFill>
            <a:srgbClr val="FF0000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 smtClean="0"/>
              <a:t>15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99392"/>
            <a:ext cx="9144000" cy="1015663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latin typeface="Arial Black" pitchFamily="34" charset="0"/>
              </a:rPr>
              <a:t>РЕЗУЛЬТАТЫ АНАЛИЗА ПОРЯДКА ПЕРЕДАЧИ МУНИЦИПАЛЬНОГО ИМУЩЕСТВА ЖИЛИЩНО-КОММУНАЛЬНОГО НАЗНАЧЕНИЯ</a:t>
            </a:r>
            <a:endParaRPr lang="ru-RU" sz="20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latin typeface="Arial Black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1052736"/>
          <a:ext cx="91440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349896"/>
                <a:gridCol w="1512168"/>
                <a:gridCol w="3995936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Наименование муниципального образования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D80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Выявлено нарушений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D80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Возбуждено дел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D80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Квалификация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D8087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МО «</a:t>
                      </a:r>
                      <a:r>
                        <a:rPr lang="ru-RU" dirty="0" err="1" smtClean="0">
                          <a:solidFill>
                            <a:schemeClr val="bg1"/>
                          </a:solidFill>
                        </a:rPr>
                        <a:t>Дебесский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район»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D80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ч. 1 ст. 15 Закона «О защите конкуренции» (в стадии рассмотрения)</a:t>
                      </a:r>
                      <a:endParaRPr lang="ru-RU" dirty="0"/>
                    </a:p>
                  </a:txBody>
                  <a:tcPr anchor="ctr"/>
                </a:tc>
              </a:tr>
              <a:tr h="51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МО «</a:t>
                      </a:r>
                      <a:r>
                        <a:rPr lang="ru-RU" dirty="0" err="1" smtClean="0">
                          <a:solidFill>
                            <a:schemeClr val="bg1"/>
                          </a:solidFill>
                        </a:rPr>
                        <a:t>Селтинский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район»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D80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ч. 1 ст. 17.1 Закона «О защите конкуренции»</a:t>
                      </a:r>
                      <a:r>
                        <a:rPr lang="ru-RU" baseline="0" dirty="0" smtClean="0"/>
                        <a:t> (рассмотрение дела прекращено в связи с добровольным устранением нарушения)</a:t>
                      </a:r>
                      <a:endParaRPr lang="ru-RU" dirty="0"/>
                    </a:p>
                  </a:txBody>
                  <a:tcPr anchor="ctr"/>
                </a:tc>
              </a:tr>
              <a:tr h="10240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МО «</a:t>
                      </a:r>
                      <a:r>
                        <a:rPr lang="ru-RU" dirty="0" err="1" smtClean="0">
                          <a:solidFill>
                            <a:schemeClr val="bg1"/>
                          </a:solidFill>
                        </a:rPr>
                        <a:t>Киясовский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район»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D80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ч. 1 ст. 17.1 Закона «О защите конкуренции» (принято</a:t>
                      </a:r>
                      <a:r>
                        <a:rPr lang="ru-RU" baseline="0" dirty="0" smtClean="0"/>
                        <a:t> решение, выдано предписание о возврате имущества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 anchor="ctr"/>
                </a:tc>
              </a:tr>
              <a:tr h="75608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МО «</a:t>
                      </a:r>
                      <a:r>
                        <a:rPr lang="ru-RU" dirty="0" err="1" smtClean="0">
                          <a:solidFill>
                            <a:schemeClr val="bg1"/>
                          </a:solidFill>
                        </a:rPr>
                        <a:t>Воткинский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район»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D80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ч. 3 ст. 17.1 Закона «О защите конкуренции» (принято 5</a:t>
                      </a:r>
                      <a:r>
                        <a:rPr lang="ru-RU" baseline="0" dirty="0" smtClean="0"/>
                        <a:t> решений, выдано 5 предписаний о возврате имущества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122" name="Прямоугольник 10"/>
          <p:cNvSpPr>
            <a:spLocks noChangeArrowheads="1"/>
          </p:cNvSpPr>
          <p:nvPr/>
        </p:nvSpPr>
        <p:spPr bwMode="auto">
          <a:xfrm>
            <a:off x="8572500" y="6429375"/>
            <a:ext cx="571500" cy="428625"/>
          </a:xfrm>
          <a:prstGeom prst="rect">
            <a:avLst/>
          </a:prstGeom>
          <a:solidFill>
            <a:srgbClr val="FF0000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 smtClean="0"/>
              <a:t>16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0"/>
          <p:cNvSpPr>
            <a:spLocks noChangeArrowheads="1"/>
          </p:cNvSpPr>
          <p:nvPr/>
        </p:nvSpPr>
        <p:spPr bwMode="auto">
          <a:xfrm>
            <a:off x="8572500" y="6429375"/>
            <a:ext cx="571500" cy="428625"/>
          </a:xfrm>
          <a:prstGeom prst="rect">
            <a:avLst/>
          </a:prstGeom>
          <a:solidFill>
            <a:srgbClr val="FF0000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 smtClean="0"/>
              <a:t>17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-25643"/>
            <a:ext cx="9144000" cy="646331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latin typeface="Arial Black" pitchFamily="34" charset="0"/>
              </a:rPr>
              <a:t>АНТИКОНКУРЕНТНЫЕ ДЕЙСТВИЯ И СОГЛАШЕНИЯ, НАРУШАЮЩИЕ СТАТЬИ 15, 16 ЗАКОНА «О ЗАЩИТЕ КОНКУРЕНЦИИ»</a:t>
            </a:r>
            <a:endParaRPr lang="ru-RU" sz="18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052736"/>
            <a:ext cx="835292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just" defTabSz="914400">
              <a:defRPr/>
            </a:pPr>
            <a:r>
              <a:rPr lang="ru-RU" sz="1800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Заключение соглашения Администрацией г. Глазова в 2012 году, по передаче городского пляжа в период купального сезона, с ООО «ЖКУ», а также последующем финансировании работ по содержанию и обслуживанию посредством размещения запроса котировок за неделю до окончания купального сезона.</a:t>
            </a:r>
          </a:p>
          <a:p>
            <a:pPr indent="342900" algn="just" defTabSz="914400">
              <a:defRPr/>
            </a:pPr>
            <a:endParaRPr lang="ru-RU" sz="400" dirty="0" smtClean="0">
              <a:solidFill>
                <a:schemeClr val="tx1"/>
              </a:solidFill>
              <a:ea typeface="Calibri" pitchFamily="34" charset="0"/>
              <a:cs typeface="Arial" pitchFamily="34" charset="0"/>
            </a:endParaRPr>
          </a:p>
          <a:p>
            <a:pPr indent="342900" algn="just" defTabSz="914400">
              <a:defRPr/>
            </a:pPr>
            <a:r>
              <a:rPr lang="ru-RU" sz="1800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Решением арбитражных судов трех инстанций по делу № А71-4206/2013 вывод антимонопольного органа о «легализации финансирования выполненных работ» признан законным.</a:t>
            </a:r>
          </a:p>
          <a:p>
            <a:pPr indent="342900" algn="just" defTabSz="914400">
              <a:defRPr/>
            </a:pPr>
            <a:endParaRPr lang="ru-RU" sz="400" dirty="0" smtClean="0">
              <a:solidFill>
                <a:schemeClr val="tx1"/>
              </a:solidFill>
              <a:ea typeface="Calibri" pitchFamily="34" charset="0"/>
              <a:cs typeface="Arial" pitchFamily="34" charset="0"/>
            </a:endParaRPr>
          </a:p>
          <a:p>
            <a:pPr indent="342900" algn="just" defTabSz="914400">
              <a:defRPr/>
            </a:pPr>
            <a:r>
              <a:rPr lang="ru-RU" sz="1800" dirty="0" smtClean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Виновные должностные лица: Администрации г. Глазова, Управления ЖКХ Администрации г. Глазова, ООО «ЖКУ», МУП «ЖКУ» привлечены к административной ответственности.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23528" y="980728"/>
            <a:ext cx="360040" cy="432048"/>
          </a:xfrm>
          <a:prstGeom prst="rect">
            <a:avLst/>
          </a:prstGeom>
          <a:solidFill>
            <a:srgbClr val="3D808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23528" y="4437112"/>
            <a:ext cx="360040" cy="432048"/>
          </a:xfrm>
          <a:prstGeom prst="rect">
            <a:avLst/>
          </a:prstGeom>
          <a:solidFill>
            <a:srgbClr val="3D808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4532927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just" defTabSz="914400"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Установление обязанности для всех управляющих организаций  и товариществ собственников жилья заключить возмездный договор по начислению платежей за услуги только с МАУ «</a:t>
            </a:r>
            <a:r>
              <a:rPr lang="ru-RU" sz="1800" dirty="0" err="1" smtClean="0">
                <a:solidFill>
                  <a:schemeClr val="tx1"/>
                </a:solidFill>
              </a:rPr>
              <a:t>Воткинский</a:t>
            </a:r>
            <a:r>
              <a:rPr lang="ru-RU" sz="1800" dirty="0" smtClean="0">
                <a:solidFill>
                  <a:schemeClr val="tx1"/>
                </a:solidFill>
              </a:rPr>
              <a:t> информационно-расчётный центр»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indent="342900" algn="just" defTabSz="914400"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Администрации г. Воткинска и Управлению ЖКХ Администрации г. Воткинска выданы предписания об устранении нарушений. Должностные лица привлечены к административной ответственности.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6632"/>
            <a:ext cx="9144000" cy="352404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ts val="2000"/>
              </a:lnSpc>
              <a:defRPr/>
            </a:pPr>
            <a:r>
              <a:rPr lang="ru-RU" sz="2000" b="1" dirty="0" smtClean="0">
                <a:ln w="3175">
                  <a:solidFill>
                    <a:schemeClr val="tx1"/>
                  </a:solidFill>
                </a:ln>
                <a:solidFill>
                  <a:srgbClr val="FFFFFF"/>
                </a:solidFill>
                <a:latin typeface="Arial Black" pitchFamily="34" charset="0"/>
              </a:rPr>
              <a:t>АНАЛИЗ РЫНКА ПО УПРАВЛЕНИЮ МКД</a:t>
            </a:r>
            <a:endParaRPr lang="ru-RU" sz="2000" dirty="0">
              <a:ln w="3175">
                <a:solidFill>
                  <a:schemeClr val="tx1"/>
                </a:solidFill>
              </a:ln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4099" name="Прямоугольник 10"/>
          <p:cNvSpPr>
            <a:spLocks noChangeArrowheads="1"/>
          </p:cNvSpPr>
          <p:nvPr/>
        </p:nvSpPr>
        <p:spPr bwMode="auto">
          <a:xfrm>
            <a:off x="8572500" y="6429375"/>
            <a:ext cx="571500" cy="428625"/>
          </a:xfrm>
          <a:prstGeom prst="rect">
            <a:avLst/>
          </a:prstGeom>
          <a:solidFill>
            <a:srgbClr val="FF0000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 smtClean="0"/>
              <a:t>18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352957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71900" indent="361950" algn="just"/>
            <a:r>
              <a:rPr lang="ru-RU" sz="1800" dirty="0" smtClean="0">
                <a:solidFill>
                  <a:schemeClr val="tx1"/>
                </a:solidFill>
              </a:rPr>
              <a:t>Начиная с 2006 года Управлением на регулярной основе проводится анализ рынка по управлению многоквартирными домами (МКД). Ежегодно происходит перераспределение долей между участниками рынка, при сохранении коллективного доминирования.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771900" indent="361950" algn="just"/>
            <a:r>
              <a:rPr lang="ru-RU" sz="1800" dirty="0" smtClean="0">
                <a:solidFill>
                  <a:schemeClr val="tx1"/>
                </a:solidFill>
              </a:rPr>
              <a:t>В 2013 году Удмуртским УФАС России проведен анализ рынка по управлению МКД в географических границах г. Ижевска за период с 01.01.2011 г. по 31.03.2013 г.</a:t>
            </a:r>
          </a:p>
          <a:p>
            <a:pPr indent="361950" algn="just"/>
            <a:r>
              <a:rPr lang="ru-RU" sz="1800" dirty="0" smtClean="0">
                <a:solidFill>
                  <a:schemeClr val="tx1"/>
                </a:solidFill>
              </a:rPr>
              <a:t>Согласно полученным сведениям, в том числе, представленным Администрацией МО «г. Ижевск», и опроса хозяйствующих субъектов, установлено, что на территории г. Ижевска, по состоянию на 31.03.2013 г., деятельность осуществляют  более 40 управляющих компаний.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://t.foto.radikal.ru/0704/4d/5c7a3eb8e2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96973"/>
            <a:ext cx="3936437" cy="29523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Прямоугольник 27"/>
          <p:cNvSpPr>
            <a:spLocks noChangeArrowheads="1"/>
          </p:cNvSpPr>
          <p:nvPr/>
        </p:nvSpPr>
        <p:spPr bwMode="auto">
          <a:xfrm>
            <a:off x="8572500" y="6429375"/>
            <a:ext cx="571500" cy="428625"/>
          </a:xfrm>
          <a:prstGeom prst="rect">
            <a:avLst/>
          </a:prstGeom>
          <a:solidFill>
            <a:srgbClr val="FF0000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 smtClean="0"/>
              <a:t>19</a:t>
            </a:r>
            <a:endParaRPr lang="ru-RU" b="1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07504" y="1412776"/>
          <a:ext cx="896448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44624"/>
            <a:ext cx="9144000" cy="608756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ts val="2000"/>
              </a:lnSpc>
              <a:defRPr/>
            </a:pPr>
            <a:r>
              <a:rPr lang="ru-RU" sz="2000" b="1" dirty="0" smtClean="0">
                <a:ln w="3175">
                  <a:solidFill>
                    <a:schemeClr val="tx1"/>
                  </a:solidFill>
                </a:ln>
                <a:solidFill>
                  <a:srgbClr val="FFFFFF"/>
                </a:solidFill>
                <a:latin typeface="Arial Black" pitchFamily="34" charset="0"/>
              </a:rPr>
              <a:t>КОЛЛЕКТИВНОЕ ДОМИНИРОВАНИЕ НА РЫНКЕ УПРАВЛЕНИЯ МКД</a:t>
            </a:r>
            <a:endParaRPr lang="ru-RU" sz="2000" dirty="0">
              <a:ln w="3175">
                <a:solidFill>
                  <a:schemeClr val="tx1"/>
                </a:solidFill>
              </a:ln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168" y="1484784"/>
            <a:ext cx="2868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Коллективно доминировали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4168" y="1772816"/>
            <a:ext cx="1309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в 2011 году: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2200" y="2204864"/>
            <a:ext cx="2771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/>
                </a:solidFill>
              </a:rPr>
              <a:t>ООО УК "</a:t>
            </a:r>
            <a:r>
              <a:rPr lang="ru-RU" sz="1500" dirty="0" err="1" smtClean="0">
                <a:solidFill>
                  <a:schemeClr val="tx1"/>
                </a:solidFill>
              </a:rPr>
              <a:t>Ижтехсервис</a:t>
            </a:r>
            <a:r>
              <a:rPr lang="ru-RU" sz="1500" dirty="0" smtClean="0">
                <a:solidFill>
                  <a:schemeClr val="tx1"/>
                </a:solidFill>
              </a:rPr>
              <a:t>"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2200" y="2564904"/>
            <a:ext cx="2771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/>
                </a:solidFill>
              </a:rPr>
              <a:t>ООО "УК "</a:t>
            </a:r>
            <a:r>
              <a:rPr lang="ru-RU" sz="1500" dirty="0" err="1" smtClean="0">
                <a:solidFill>
                  <a:schemeClr val="tx1"/>
                </a:solidFill>
              </a:rPr>
              <a:t>Вест-Снаб</a:t>
            </a:r>
            <a:r>
              <a:rPr lang="ru-RU" sz="1500" dirty="0" smtClean="0">
                <a:solidFill>
                  <a:schemeClr val="tx1"/>
                </a:solidFill>
              </a:rPr>
              <a:t>"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8" y="3573016"/>
            <a:ext cx="2771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/>
                </a:solidFill>
              </a:rPr>
              <a:t>в 2012 и 2013 годах: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2200" y="3969931"/>
            <a:ext cx="2771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/>
                </a:solidFill>
              </a:rPr>
              <a:t>ООО УК "ЖРП-8"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2200" y="4329971"/>
            <a:ext cx="2771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/>
                </a:solidFill>
              </a:rPr>
              <a:t>МУП "</a:t>
            </a:r>
            <a:r>
              <a:rPr lang="ru-RU" sz="1500" dirty="0" err="1" smtClean="0">
                <a:solidFill>
                  <a:schemeClr val="tx1"/>
                </a:solidFill>
              </a:rPr>
              <a:t>СпДУ</a:t>
            </a:r>
            <a:r>
              <a:rPr lang="ru-RU" sz="1500" dirty="0" smtClean="0">
                <a:solidFill>
                  <a:schemeClr val="tx1"/>
                </a:solidFill>
              </a:rPr>
              <a:t>"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72200" y="4660394"/>
            <a:ext cx="2771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tx1"/>
                </a:solidFill>
              </a:rPr>
              <a:t>Группа лиц: ООО УК "Доверие" и ООО "Единая УК"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6228184" y="2276872"/>
            <a:ext cx="144016" cy="144016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6228184" y="2636912"/>
            <a:ext cx="144016" cy="14401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6228184" y="2996952"/>
            <a:ext cx="144016" cy="144016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6228000" y="4050056"/>
            <a:ext cx="144016" cy="14401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6228184" y="4410056"/>
            <a:ext cx="144016" cy="144016"/>
          </a:xfrm>
          <a:prstGeom prst="rect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6228184" y="4752056"/>
            <a:ext cx="144016" cy="14401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Прямоугольник 27"/>
          <p:cNvSpPr>
            <a:spLocks noChangeArrowheads="1"/>
          </p:cNvSpPr>
          <p:nvPr/>
        </p:nvSpPr>
        <p:spPr bwMode="auto">
          <a:xfrm>
            <a:off x="8572500" y="6429375"/>
            <a:ext cx="571500" cy="428625"/>
          </a:xfrm>
          <a:prstGeom prst="rect">
            <a:avLst/>
          </a:prstGeom>
          <a:solidFill>
            <a:srgbClr val="FF0000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-27384"/>
            <a:ext cx="9144000" cy="707886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tx1"/>
                  </a:solidFill>
                </a:ln>
                <a:latin typeface="Arial Black" pitchFamily="34" charset="0"/>
              </a:rPr>
              <a:t>ГОСУДАРСТВЕННЫЙ ЖИЛИЩНЫЙ НАДЗОР И МУНИЦИПАЛЬНЫЙ ЖИЛИЩНЫЙ КОНТРОЛЬ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124744"/>
            <a:ext cx="85689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Уполномоченные органы исполнительной власти субъектов Российской Федерации:</a:t>
            </a:r>
          </a:p>
          <a:p>
            <a:pPr indent="360363" algn="just"/>
            <a:endParaRPr lang="ru-RU" sz="800" dirty="0" smtClean="0">
              <a:solidFill>
                <a:schemeClr val="tx1"/>
              </a:solidFill>
            </a:endParaRPr>
          </a:p>
          <a:p>
            <a:pPr marL="361950" indent="-180975" algn="just">
              <a:tabLst>
                <a:tab pos="266700" algn="l"/>
              </a:tabLst>
            </a:pPr>
            <a:r>
              <a:rPr lang="ru-RU" sz="1800" dirty="0" smtClean="0">
                <a:solidFill>
                  <a:schemeClr val="tx1"/>
                </a:solidFill>
              </a:rPr>
              <a:t>  -	  Государственная жилищная инспекция при Министерстве строительства, архитектуры и жилищной политики Удмуртской Республики (орган жилищного надзора);</a:t>
            </a:r>
          </a:p>
          <a:p>
            <a:pPr indent="360363" algn="just">
              <a:buFont typeface="Arial" pitchFamily="34" charset="0"/>
              <a:buChar char="•"/>
            </a:pPr>
            <a:endParaRPr lang="ru-RU" sz="400" dirty="0" smtClean="0">
              <a:solidFill>
                <a:schemeClr val="tx1"/>
              </a:solidFill>
            </a:endParaRPr>
          </a:p>
          <a:p>
            <a:pPr marL="361950" indent="-180975" algn="just"/>
            <a:r>
              <a:rPr lang="ru-RU" sz="1800" dirty="0" smtClean="0">
                <a:solidFill>
                  <a:schemeClr val="tx1"/>
                </a:solidFill>
              </a:rPr>
              <a:t>  - Региональная энергетическая комиссия Удмуртской Республики (в области контроля за тарифами).</a:t>
            </a:r>
          </a:p>
          <a:p>
            <a:pPr indent="360363" algn="just"/>
            <a:endParaRPr lang="ru-RU" sz="1800" dirty="0" smtClean="0">
              <a:solidFill>
                <a:schemeClr val="tx1"/>
              </a:solidFill>
            </a:endParaRPr>
          </a:p>
          <a:p>
            <a:pPr indent="360363" algn="just"/>
            <a:endParaRPr lang="ru-RU" sz="1800" dirty="0" smtClean="0">
              <a:solidFill>
                <a:schemeClr val="tx1"/>
              </a:solidFill>
            </a:endParaRPr>
          </a:p>
          <a:p>
            <a:pPr indent="360363" algn="just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Органы муниципального жилищного контроля (в отношении муниципального жилищного фонда).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5229200"/>
            <a:ext cx="8496944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360363" algn="just">
              <a:spcBef>
                <a:spcPts val="0"/>
              </a:spcBef>
            </a:pPr>
            <a:r>
              <a:rPr lang="ru-RU" sz="1400" i="1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Согласно позиции Научно-консультативного совета при Федеральном арбитражном суде Уральского округа, изложенной в протоколе № 2 от 18.12.2012г., отношения между управляющей организацией и собственниками помещений многоквартирного жилого дома не являются предметом регулирования Федерального закона «О защите конкуренции». Споры о законности выбора управляющей организации разрешаются в судебном порядке.</a:t>
            </a:r>
            <a:endParaRPr lang="ru-RU" sz="1400" i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644425"/>
            <a:ext cx="849694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Статья 20 Жилищного кодекса Российской Федерации</a:t>
            </a: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</a:rPr>
              <a:t>от 29 декабря 2004 г. N 188-ФЗ</a:t>
            </a:r>
            <a:endParaRPr lang="ru-RU" sz="1600" i="1" dirty="0">
              <a:solidFill>
                <a:schemeClr val="bg2">
                  <a:lumMod val="7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0"/>
          <p:cNvSpPr>
            <a:spLocks noChangeArrowheads="1"/>
          </p:cNvSpPr>
          <p:nvPr/>
        </p:nvSpPr>
        <p:spPr bwMode="auto">
          <a:xfrm>
            <a:off x="8572500" y="6429375"/>
            <a:ext cx="571500" cy="428625"/>
          </a:xfrm>
          <a:prstGeom prst="rect">
            <a:avLst/>
          </a:prstGeom>
          <a:solidFill>
            <a:srgbClr val="FF0000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 smtClean="0"/>
              <a:t>20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6632"/>
            <a:ext cx="9144000" cy="348813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ts val="2000"/>
              </a:lnSpc>
              <a:defRPr/>
            </a:pPr>
            <a:r>
              <a:rPr lang="ru-RU" sz="2000" b="1" dirty="0" smtClean="0">
                <a:ln w="3175">
                  <a:solidFill>
                    <a:schemeClr val="tx1"/>
                  </a:solidFill>
                </a:ln>
                <a:solidFill>
                  <a:srgbClr val="FFFFFF"/>
                </a:solidFill>
                <a:latin typeface="Arial Black" pitchFamily="34" charset="0"/>
              </a:rPr>
              <a:t>АНАЛИЗ РЫНКА ПО УПРАВЛЕНИЮ МКД</a:t>
            </a:r>
            <a:endParaRPr lang="ru-RU" sz="2000" dirty="0">
              <a:ln w="3175">
                <a:solidFill>
                  <a:schemeClr val="tx1"/>
                </a:solidFill>
              </a:ln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954594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1800" dirty="0" smtClean="0">
                <a:solidFill>
                  <a:schemeClr val="tx1"/>
                </a:solidFill>
              </a:rPr>
              <a:t>При проведении анализа рынка было проведено анкетирование граждан, которым оказывались услуги по управлению многоквартирными домами и опрос хозяйствующих субъектов, осуществляющих деятельность по управлению многоквартирными домами.</a:t>
            </a:r>
          </a:p>
          <a:p>
            <a:pPr indent="361950" algn="just"/>
            <a:r>
              <a:rPr lang="ru-RU" sz="1800" dirty="0" smtClean="0">
                <a:solidFill>
                  <a:schemeClr val="tx1"/>
                </a:solidFill>
              </a:rPr>
              <a:t>Потребители при выборе управляющей организации руководствуются следующими факторами:</a:t>
            </a:r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23528" y="2794000"/>
          <a:ext cx="828092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4618211" y="3212976"/>
            <a:ext cx="889893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</a:rPr>
              <a:t>31,20%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618211" y="3717032"/>
            <a:ext cx="889893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</a:rPr>
              <a:t>28,37%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4644008" y="4293096"/>
            <a:ext cx="889893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</a:rPr>
              <a:t>19,86%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4618211" y="4797152"/>
            <a:ext cx="889893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</a:rPr>
              <a:t>19,15%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4618211" y="5301208"/>
            <a:ext cx="889893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</a:rPr>
              <a:t>0,71%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4618211" y="5877272"/>
            <a:ext cx="889893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</a:rPr>
              <a:t>0,71%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24"/>
          <p:cNvSpPr>
            <a:spLocks noChangeArrowheads="1"/>
          </p:cNvSpPr>
          <p:nvPr/>
        </p:nvSpPr>
        <p:spPr bwMode="auto">
          <a:xfrm>
            <a:off x="8572500" y="6429375"/>
            <a:ext cx="571500" cy="428625"/>
          </a:xfrm>
          <a:prstGeom prst="rect">
            <a:avLst/>
          </a:prstGeom>
          <a:solidFill>
            <a:srgbClr val="FF0000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 smtClean="0"/>
              <a:t>21</a:t>
            </a:r>
            <a:endParaRPr lang="ru-RU" b="1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51520" y="1484784"/>
          <a:ext cx="867645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910461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1800" dirty="0" smtClean="0">
                <a:solidFill>
                  <a:schemeClr val="tx1"/>
                </a:solidFill>
              </a:rPr>
              <a:t>По мнению потребителей больше всего нареканий вызывают такие жилищно-коммунальные услуги, как: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6632"/>
            <a:ext cx="9144000" cy="348813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ts val="2000"/>
              </a:lnSpc>
              <a:defRPr/>
            </a:pPr>
            <a:r>
              <a:rPr lang="ru-RU" sz="2000" b="1" dirty="0" smtClean="0">
                <a:ln w="3175">
                  <a:solidFill>
                    <a:schemeClr val="tx1"/>
                  </a:solidFill>
                </a:ln>
                <a:solidFill>
                  <a:srgbClr val="FFFFFF"/>
                </a:solidFill>
                <a:latin typeface="Arial Black" pitchFamily="34" charset="0"/>
              </a:rPr>
              <a:t>АНАЛИЗ РЫНКА ПО УПРАВЛЕНИЮ МКД</a:t>
            </a:r>
            <a:endParaRPr lang="ru-RU" sz="2000" dirty="0">
              <a:ln w="3175">
                <a:solidFill>
                  <a:schemeClr val="tx1"/>
                </a:solidFill>
              </a:ln>
              <a:solidFill>
                <a:srgbClr val="FFFF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3235262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4941168"/>
            <a:ext cx="2267744" cy="161830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8280920" cy="5256584"/>
          </a:xfrm>
        </p:spPr>
        <p:txBody>
          <a:bodyPr/>
          <a:lstStyle/>
          <a:p>
            <a:pPr marL="0" indent="361950" algn="just">
              <a:buNone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Представители Удмуртского УФАС России принимают участие в деятельности:</a:t>
            </a:r>
          </a:p>
          <a:p>
            <a:pPr algn="just"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межведомственной рабочей группы по противодействию правонарушениям и преступлениям в сфере жилищно-коммунального хозяйства при Прокуратуре Удмуртской Республики;</a:t>
            </a:r>
          </a:p>
          <a:p>
            <a:pPr algn="just"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межведомственной рабочей группы по вопросам реализации положений Федерального закона «О концессионных соглашениях» при Правительстве Удмуртской Республики;</a:t>
            </a:r>
          </a:p>
          <a:p>
            <a:pPr algn="just"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рабочей группы по изучению ситуации, связанной с ростом незаконных финансовых операций в сфере жилищно-коммунального хозяйства, направленных на легализацию преступных доходов и вывод средств в оффшорные компании, при Министерстве строительства, архитектуры и жилищной политики Удмуртской Республики;</a:t>
            </a:r>
            <a:endParaRPr lang="ru-RU" sz="18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Правления Региональной энергетической комиссии Удмуртской Республики.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27384"/>
            <a:ext cx="9144000" cy="707886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ВЗАИМОДЕЙСТВИЕ С ОРГАНАМИ ВЛАСТИ   </a:t>
            </a:r>
          </a:p>
          <a:p>
            <a:pPr algn="ctr">
              <a:defRPr/>
            </a:pPr>
            <a:r>
              <a:rPr lang="ru-RU" sz="20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 ПО ВОПРОСАМ В СФЕРЕ ЖКК</a:t>
            </a:r>
            <a:endParaRPr lang="ru-RU" sz="20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" name="Прямоугольник 24"/>
          <p:cNvSpPr>
            <a:spLocks noChangeArrowheads="1"/>
          </p:cNvSpPr>
          <p:nvPr/>
        </p:nvSpPr>
        <p:spPr bwMode="auto">
          <a:xfrm>
            <a:off x="8572500" y="6429375"/>
            <a:ext cx="571500" cy="428625"/>
          </a:xfrm>
          <a:prstGeom prst="rect">
            <a:avLst/>
          </a:prstGeom>
          <a:solidFill>
            <a:srgbClr val="FF0000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 smtClean="0"/>
              <a:t>22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encrypted-tbn0.gstatic.com/images?q=tbn:ANd9GcRP_mkTMpS6Byc8uHMqVbfXigwM6S6fCjCOiwl2iTAhvgl9AfWR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869160"/>
            <a:ext cx="648072" cy="648072"/>
          </a:xfrm>
          <a:prstGeom prst="rect">
            <a:avLst/>
          </a:prstGeom>
          <a:noFill/>
        </p:spPr>
      </p:pic>
      <p:pic>
        <p:nvPicPr>
          <p:cNvPr id="4098" name="Picture 2" descr="https://encrypted-tbn0.gstatic.com/images?q=tbn:ANd9GcQcgU5rYPK645X0WpulAXXzlKeHCbmiRULmmOEXIn26YvdK2Q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748" y="4293096"/>
            <a:ext cx="865124" cy="576064"/>
          </a:xfrm>
          <a:prstGeom prst="rect">
            <a:avLst/>
          </a:prstGeom>
          <a:noFill/>
        </p:spPr>
      </p:pic>
      <p:sp>
        <p:nvSpPr>
          <p:cNvPr id="7170" name="Text Box 10"/>
          <p:cNvSpPr txBox="1">
            <a:spLocks noChangeArrowheads="1"/>
          </p:cNvSpPr>
          <p:nvPr/>
        </p:nvSpPr>
        <p:spPr bwMode="auto">
          <a:xfrm>
            <a:off x="1835696" y="6453336"/>
            <a:ext cx="5475288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426009, г. Ижевск, ул. Ухтомского, д</a:t>
            </a:r>
            <a:r>
              <a:rPr lang="ru-RU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. 24</a:t>
            </a:r>
            <a:endParaRPr lang="ru-RU" dirty="0">
              <a:solidFill>
                <a:srgbClr val="0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8" name="Picture 5" descr="FAS-logo-colo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4289" y="2342332"/>
            <a:ext cx="571567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TextBox 8"/>
          <p:cNvSpPr txBox="1">
            <a:spLocks noChangeArrowheads="1"/>
          </p:cNvSpPr>
          <p:nvPr/>
        </p:nvSpPr>
        <p:spPr bwMode="auto">
          <a:xfrm>
            <a:off x="3420818" y="2371021"/>
            <a:ext cx="3239414" cy="55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udmurtia.fas.gov.ru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574302" y="1340768"/>
            <a:ext cx="79581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r>
              <a:rPr lang="en-US" sz="2000" b="1" dirty="0">
                <a:solidFill>
                  <a:srgbClr val="333399"/>
                </a:solidFill>
              </a:rPr>
              <a:t/>
            </a:r>
            <a:br>
              <a:rPr lang="en-US" sz="2000" b="1" dirty="0">
                <a:solidFill>
                  <a:srgbClr val="333399"/>
                </a:solidFill>
              </a:rPr>
            </a:br>
            <a:endParaRPr lang="ru-RU" sz="2000" b="1" dirty="0">
              <a:solidFill>
                <a:srgbClr val="333399"/>
              </a:solidFill>
            </a:endParaRPr>
          </a:p>
        </p:txBody>
      </p:sp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3164" y="3002657"/>
            <a:ext cx="774700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5" name="Picture 4" descr="http://www.kumasoftware.com/images/iconos/iconos-phon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4356" y="3649588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11"/>
          <p:cNvSpPr txBox="1">
            <a:spLocks noChangeArrowheads="1"/>
          </p:cNvSpPr>
          <p:nvPr/>
        </p:nvSpPr>
        <p:spPr bwMode="auto">
          <a:xfrm>
            <a:off x="3419872" y="3645024"/>
            <a:ext cx="3024336" cy="3851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SzPct val="100000"/>
              <a:tabLst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3412</a:t>
            </a:r>
            <a:r>
              <a:rPr lang="ru-RU" sz="3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57-22-50</a:t>
            </a:r>
            <a:endParaRPr lang="ru-RU" sz="3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7" name="Прямоугольник 10"/>
          <p:cNvSpPr>
            <a:spLocks noChangeArrowheads="1"/>
          </p:cNvSpPr>
          <p:nvPr/>
        </p:nvSpPr>
        <p:spPr bwMode="auto">
          <a:xfrm>
            <a:off x="8572500" y="6429375"/>
            <a:ext cx="571500" cy="428625"/>
          </a:xfrm>
          <a:prstGeom prst="rect">
            <a:avLst/>
          </a:prstGeom>
          <a:solidFill>
            <a:srgbClr val="FF0000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 smtClean="0"/>
              <a:t>23</a:t>
            </a:r>
            <a:endParaRPr lang="ru-RU" b="1" dirty="0"/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3419872" y="4293096"/>
            <a:ext cx="3275008" cy="55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fb.com/ufas18</a:t>
            </a:r>
            <a:endParaRPr lang="en-US" sz="3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3405608" y="4869160"/>
            <a:ext cx="397470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twitter.com/ufas18</a:t>
            </a:r>
            <a:endParaRPr lang="en-US" sz="3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3419872" y="2996952"/>
            <a:ext cx="3275008" cy="55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to18@fas.gov.ru</a:t>
            </a:r>
            <a:endParaRPr lang="en-US" sz="3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 bwMode="auto">
          <a:xfrm>
            <a:off x="3347864" y="2204864"/>
            <a:ext cx="0" cy="345638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Прямоугольник 27"/>
          <p:cNvSpPr>
            <a:spLocks noChangeArrowheads="1"/>
          </p:cNvSpPr>
          <p:nvPr/>
        </p:nvSpPr>
        <p:spPr bwMode="auto">
          <a:xfrm>
            <a:off x="8572500" y="6429375"/>
            <a:ext cx="571500" cy="428625"/>
          </a:xfrm>
          <a:prstGeom prst="rect">
            <a:avLst/>
          </a:prstGeom>
          <a:solidFill>
            <a:srgbClr val="FF0000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-27384"/>
            <a:ext cx="9144000" cy="707886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lvl="0" algn="ctr" defTabSz="914400">
              <a:lnSpc>
                <a:spcPts val="2400"/>
              </a:lnSpc>
            </a:pPr>
            <a:r>
              <a:rPr lang="ru-RU" sz="2000" b="1" dirty="0" smtClean="0">
                <a:ln w="2540" cmpd="sng">
                  <a:solidFill>
                    <a:schemeClr val="tx1"/>
                  </a:solidFill>
                  <a:prstDash val="solid"/>
                </a:ln>
                <a:latin typeface="Arial Black" pitchFamily="34" charset="0"/>
                <a:cs typeface="Arial" pitchFamily="34" charset="0"/>
              </a:rPr>
              <a:t>ПОЛНОМОЧИЯ АНТИМОНОПОЛЬНОГО ОРГАНА В СФЕРЕ ЖИЛИЩНО-КОММУНАЛЬНОГО КОМПЛЕКСА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589305"/>
            <a:ext cx="842493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>
              <a:lnSpc>
                <a:spcPts val="2000"/>
              </a:lnSpc>
            </a:pPr>
            <a:r>
              <a:rPr lang="ru-RU" sz="1800" b="1" dirty="0" smtClean="0">
                <a:solidFill>
                  <a:schemeClr val="tx1"/>
                </a:solidFill>
              </a:rPr>
              <a:t>Контроль за соблюдением запретов </a:t>
            </a:r>
          </a:p>
          <a:p>
            <a:pPr indent="180975">
              <a:lnSpc>
                <a:spcPts val="2000"/>
              </a:lnSpc>
            </a:pPr>
            <a:r>
              <a:rPr lang="ru-RU" sz="1800" b="1" dirty="0" smtClean="0">
                <a:solidFill>
                  <a:schemeClr val="tx1"/>
                </a:solidFill>
              </a:rPr>
              <a:t>(№ 135-ФЗ «О защите конкуренции»):</a:t>
            </a:r>
          </a:p>
          <a:p>
            <a:pPr indent="180975">
              <a:lnSpc>
                <a:spcPts val="2000"/>
              </a:lnSpc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indent="180975">
              <a:lnSpc>
                <a:spcPts val="2000"/>
              </a:lnSpc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marL="447675" indent="-266700" algn="just">
              <a:lnSpc>
                <a:spcPts val="2000"/>
              </a:lnSpc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на злоупотребление доминирующим </a:t>
            </a:r>
          </a:p>
          <a:p>
            <a:pPr marL="447675" indent="-266700" algn="just">
              <a:lnSpc>
                <a:spcPts val="2000"/>
              </a:lnSpc>
            </a:pPr>
            <a:r>
              <a:rPr lang="ru-RU" sz="1800" dirty="0" smtClean="0">
                <a:solidFill>
                  <a:schemeClr val="tx1"/>
                </a:solidFill>
              </a:rPr>
              <a:t>	положением (ст. 10);</a:t>
            </a:r>
          </a:p>
          <a:p>
            <a:pPr marL="447675" indent="-266700" algn="just">
              <a:buFont typeface="Arial" pitchFamily="34" charset="0"/>
              <a:buChar char="•"/>
            </a:pPr>
            <a:endParaRPr lang="ru-RU" sz="400" dirty="0" smtClean="0">
              <a:solidFill>
                <a:schemeClr val="tx1"/>
              </a:solidFill>
            </a:endParaRPr>
          </a:p>
          <a:p>
            <a:pPr marL="447675" indent="-266700" algn="just">
              <a:buFont typeface="Arial" pitchFamily="34" charset="0"/>
              <a:buChar char="•"/>
            </a:pPr>
            <a:endParaRPr lang="ru-RU" sz="400" dirty="0" smtClean="0">
              <a:solidFill>
                <a:schemeClr val="tx1"/>
              </a:solidFill>
            </a:endParaRPr>
          </a:p>
          <a:p>
            <a:pPr marL="447675" lvl="1" indent="-266700" algn="just">
              <a:lnSpc>
                <a:spcPts val="2000"/>
              </a:lnSpc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на ограничивающие конкуренцию </a:t>
            </a:r>
            <a:r>
              <a:rPr lang="ru-RU" sz="1800" dirty="0" err="1" smtClean="0">
                <a:solidFill>
                  <a:schemeClr val="tx1"/>
                </a:solidFill>
              </a:rPr>
              <a:t>согла</a:t>
            </a:r>
            <a:r>
              <a:rPr lang="ru-RU" sz="1800" dirty="0" smtClean="0">
                <a:solidFill>
                  <a:schemeClr val="tx1"/>
                </a:solidFill>
              </a:rPr>
              <a:t>-</a:t>
            </a:r>
          </a:p>
          <a:p>
            <a:pPr marL="447675" lvl="1" indent="-266700" algn="just">
              <a:lnSpc>
                <a:spcPts val="2000"/>
              </a:lnSpc>
            </a:pPr>
            <a:r>
              <a:rPr lang="ru-RU" sz="1800" dirty="0" smtClean="0">
                <a:solidFill>
                  <a:schemeClr val="tx1"/>
                </a:solidFill>
              </a:rPr>
              <a:t>	</a:t>
            </a:r>
            <a:r>
              <a:rPr lang="ru-RU" sz="1800" dirty="0" err="1" smtClean="0">
                <a:solidFill>
                  <a:schemeClr val="tx1"/>
                </a:solidFill>
              </a:rPr>
              <a:t>шения</a:t>
            </a:r>
            <a:r>
              <a:rPr lang="ru-RU" sz="1800" dirty="0" smtClean="0">
                <a:solidFill>
                  <a:schemeClr val="tx1"/>
                </a:solidFill>
              </a:rPr>
              <a:t> хозяйствующих субъектов (ст. 11);</a:t>
            </a:r>
          </a:p>
          <a:p>
            <a:pPr marL="447675" lvl="1" indent="-266700" algn="just"/>
            <a:endParaRPr lang="ru-RU" sz="400" dirty="0" smtClean="0">
              <a:solidFill>
                <a:schemeClr val="tx1"/>
              </a:solidFill>
            </a:endParaRPr>
          </a:p>
          <a:p>
            <a:pPr marL="447675" lvl="1" indent="-266700" algn="just">
              <a:buFont typeface="Arial" pitchFamily="34" charset="0"/>
              <a:buChar char="•"/>
            </a:pPr>
            <a:endParaRPr lang="ru-RU" sz="400" dirty="0" smtClean="0">
              <a:solidFill>
                <a:schemeClr val="tx1"/>
              </a:solidFill>
            </a:endParaRPr>
          </a:p>
          <a:p>
            <a:pPr marL="447675" lvl="1" indent="-266700" algn="just">
              <a:lnSpc>
                <a:spcPts val="2000"/>
              </a:lnSpc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на недобросовестную конкуренцию (ст. 14);</a:t>
            </a:r>
          </a:p>
          <a:p>
            <a:pPr marL="447675" lvl="1" indent="-266700" algn="just">
              <a:buFont typeface="Arial" pitchFamily="34" charset="0"/>
              <a:buChar char="•"/>
            </a:pPr>
            <a:endParaRPr lang="ru-RU" sz="400" dirty="0" smtClean="0">
              <a:solidFill>
                <a:schemeClr val="tx1"/>
              </a:solidFill>
            </a:endParaRPr>
          </a:p>
          <a:p>
            <a:pPr marL="447675" lvl="1" indent="-266700" algn="just">
              <a:buFont typeface="Arial" pitchFamily="34" charset="0"/>
              <a:buChar char="•"/>
            </a:pPr>
            <a:endParaRPr lang="ru-RU" sz="400" dirty="0" smtClean="0">
              <a:solidFill>
                <a:schemeClr val="tx1"/>
              </a:solidFill>
            </a:endParaRPr>
          </a:p>
          <a:p>
            <a:pPr marL="447675" lvl="1" indent="-266700" algn="just">
              <a:lnSpc>
                <a:spcPts val="2000"/>
              </a:lnSpc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на акты и действия органов государственной власти и органов местного самоуправления, которые приводят или могут привести к ограничению конкуренции (ст. 15);</a:t>
            </a:r>
          </a:p>
          <a:p>
            <a:pPr marL="447675" lvl="1" indent="-266700" algn="just">
              <a:buFont typeface="Arial" pitchFamily="34" charset="0"/>
              <a:buChar char="•"/>
            </a:pPr>
            <a:endParaRPr lang="ru-RU" sz="400" dirty="0" smtClean="0">
              <a:solidFill>
                <a:schemeClr val="tx1"/>
              </a:solidFill>
            </a:endParaRPr>
          </a:p>
          <a:p>
            <a:pPr marL="447675" lvl="1" indent="-266700" algn="just">
              <a:buFont typeface="Arial" pitchFamily="34" charset="0"/>
              <a:buChar char="•"/>
            </a:pPr>
            <a:endParaRPr lang="ru-RU" sz="400" dirty="0" smtClean="0">
              <a:solidFill>
                <a:schemeClr val="tx1"/>
              </a:solidFill>
            </a:endParaRPr>
          </a:p>
          <a:p>
            <a:pPr marL="447675" lvl="1" indent="-266700" algn="just">
              <a:lnSpc>
                <a:spcPts val="2000"/>
              </a:lnSpc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на соглашения или согласованные действия хозяйствующих субъектов с органами власти, которые приводят или могут привести к ограничению конкуренции (ст. 16).</a:t>
            </a:r>
          </a:p>
        </p:txBody>
      </p:sp>
      <p:pic>
        <p:nvPicPr>
          <p:cNvPr id="23554" name="Picture 2" descr="http://pravo.ru/store/images/6/23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268760"/>
            <a:ext cx="3360373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0"/>
          <p:cNvSpPr>
            <a:spLocks noChangeArrowheads="1"/>
          </p:cNvSpPr>
          <p:nvPr/>
        </p:nvSpPr>
        <p:spPr bwMode="auto">
          <a:xfrm>
            <a:off x="8572500" y="6429375"/>
            <a:ext cx="571500" cy="428625"/>
          </a:xfrm>
          <a:prstGeom prst="rect">
            <a:avLst/>
          </a:prstGeom>
          <a:solidFill>
            <a:srgbClr val="FF0000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-87198"/>
            <a:ext cx="9144000" cy="707886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indent="342900" algn="ctr" defTabSz="914400"/>
            <a:r>
              <a:rPr lang="ru-RU" sz="2000" b="1" dirty="0" smtClean="0">
                <a:ln w="3175" cmpd="sng">
                  <a:solidFill>
                    <a:schemeClr val="tx1"/>
                  </a:solidFill>
                  <a:prstDash val="solid"/>
                </a:ln>
                <a:latin typeface="Arial Black" pitchFamily="34" charset="0"/>
                <a:cs typeface="Arial" pitchFamily="34" charset="0"/>
              </a:rPr>
              <a:t>СТАТИСТИКА РАССМОТРЕНИЯ ПОСТУПИВШИХ ЗАЯВЛЕНИЙ В СФЕРЕ ЖКК</a:t>
            </a:r>
            <a:endParaRPr lang="ru-RU" sz="2000" b="1" dirty="0" smtClean="0">
              <a:ln w="3175" cmpd="sng">
                <a:solidFill>
                  <a:schemeClr val="tx1"/>
                </a:solidFill>
                <a:prstDash val="solid"/>
              </a:ln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1340768"/>
            <a:ext cx="82809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24325" indent="361950" algn="just">
              <a:tabLst>
                <a:tab pos="1971675" algn="l"/>
              </a:tabLst>
            </a:pPr>
            <a:r>
              <a:rPr lang="ru-RU" sz="1800" dirty="0" smtClean="0">
                <a:solidFill>
                  <a:schemeClr val="tx1"/>
                </a:solidFill>
              </a:rPr>
              <a:t>В 2013 году поступило 162 заявления по признакам нарушения в сфере ЖКК, из них: </a:t>
            </a:r>
          </a:p>
          <a:p>
            <a:pPr marL="4124325" indent="361950" algn="just">
              <a:tabLst>
                <a:tab pos="1971675" algn="l"/>
              </a:tabLst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4124325" indent="361950" algn="just">
              <a:buFont typeface="Arial" pitchFamily="34" charset="0"/>
              <a:buChar char="•"/>
              <a:tabLst>
                <a:tab pos="1971675" algn="l"/>
              </a:tabLst>
            </a:pPr>
            <a:r>
              <a:rPr lang="ru-RU" sz="1800" dirty="0" smtClean="0">
                <a:solidFill>
                  <a:schemeClr val="tx1"/>
                </a:solidFill>
              </a:rPr>
              <a:t>136 заявлений по признакам злоупотребления доминирующим положением (ст. 10): </a:t>
            </a:r>
          </a:p>
          <a:p>
            <a:pPr marL="4124325" indent="361950" algn="just">
              <a:tabLst>
                <a:tab pos="1971675" algn="l"/>
              </a:tabLst>
            </a:pPr>
            <a:endParaRPr lang="en-US" sz="400" dirty="0" smtClean="0">
              <a:solidFill>
                <a:schemeClr val="tx1"/>
              </a:solidFill>
            </a:endParaRPr>
          </a:p>
          <a:p>
            <a:pPr marL="4038600" indent="361950" algn="just">
              <a:tabLst>
                <a:tab pos="1971675" algn="l"/>
              </a:tabLst>
            </a:pPr>
            <a:r>
              <a:rPr lang="ru-RU" sz="1800" dirty="0" smtClean="0">
                <a:solidFill>
                  <a:schemeClr val="tx1"/>
                </a:solidFill>
              </a:rPr>
              <a:t>по 26 заявлениям возбуждены дела о нарушении антимонопольного законодательства;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4124325" indent="361950" algn="just">
              <a:tabLst>
                <a:tab pos="1971675" algn="l"/>
              </a:tabLst>
            </a:pPr>
            <a:endParaRPr lang="ru-RU" sz="400" dirty="0" smtClean="0">
              <a:solidFill>
                <a:schemeClr val="tx1"/>
              </a:solidFill>
            </a:endParaRPr>
          </a:p>
          <a:p>
            <a:pPr indent="360363" algn="just">
              <a:tabLst>
                <a:tab pos="1971675" algn="l"/>
              </a:tabLst>
            </a:pPr>
            <a:r>
              <a:rPr lang="ru-RU" sz="1800" dirty="0" smtClean="0">
                <a:solidFill>
                  <a:schemeClr val="tx1"/>
                </a:solidFill>
              </a:rPr>
              <a:t>по 7 заявлениям выданы и исполнены предупреждения о прекращении нарушения антимонопольного законодательства.</a:t>
            </a:r>
          </a:p>
          <a:p>
            <a:pPr indent="360363" algn="just"/>
            <a:endParaRPr lang="ru-RU" sz="1800" dirty="0" smtClean="0">
              <a:solidFill>
                <a:schemeClr val="tx1"/>
              </a:solidFill>
            </a:endParaRPr>
          </a:p>
          <a:p>
            <a:pPr indent="360363" algn="just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26 заявлений по признакам недобросовестной конкуренции (ст. 14):</a:t>
            </a:r>
            <a:endParaRPr lang="en-US" sz="1800" dirty="0" smtClean="0">
              <a:solidFill>
                <a:schemeClr val="tx1"/>
              </a:solidFill>
            </a:endParaRPr>
          </a:p>
          <a:p>
            <a:pPr indent="360363" algn="just"/>
            <a:endParaRPr lang="ru-RU" sz="400" dirty="0" smtClean="0">
              <a:solidFill>
                <a:schemeClr val="tx1"/>
              </a:solidFill>
            </a:endParaRPr>
          </a:p>
          <a:p>
            <a:pPr indent="360363" algn="just"/>
            <a:r>
              <a:rPr lang="ru-RU" sz="1800" dirty="0" smtClean="0">
                <a:solidFill>
                  <a:schemeClr val="tx1"/>
                </a:solidFill>
              </a:rPr>
              <a:t>по 11 заявлениям возбуждены дела о нарушении антимонопольного законодательства.</a:t>
            </a:r>
            <a:endParaRPr lang="ru-RU" sz="1800" dirty="0" smtClean="0"/>
          </a:p>
        </p:txBody>
      </p:sp>
      <p:pic>
        <p:nvPicPr>
          <p:cNvPr id="21506" name="Picture 2" descr="http://vnovostroike.ru/uploads/imgs/detail_picture_5116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960440" cy="2693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0"/>
          <p:cNvSpPr>
            <a:spLocks noChangeArrowheads="1"/>
          </p:cNvSpPr>
          <p:nvPr/>
        </p:nvSpPr>
        <p:spPr bwMode="auto">
          <a:xfrm>
            <a:off x="8572500" y="6429375"/>
            <a:ext cx="571500" cy="428625"/>
          </a:xfrm>
          <a:prstGeom prst="rect">
            <a:avLst/>
          </a:prstGeom>
          <a:solidFill>
            <a:srgbClr val="FF0000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6632"/>
            <a:ext cx="9144000" cy="400110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indent="342900" algn="ctr" defTabSz="914400"/>
            <a:r>
              <a:rPr lang="ru-RU" sz="2000" b="1" dirty="0" smtClean="0">
                <a:ln w="3175" cmpd="sng">
                  <a:solidFill>
                    <a:schemeClr val="tx1"/>
                  </a:solidFill>
                  <a:prstDash val="solid"/>
                </a:ln>
                <a:latin typeface="Arial Black" pitchFamily="34" charset="0"/>
                <a:cs typeface="Arial" pitchFamily="34" charset="0"/>
              </a:rPr>
              <a:t>ОСНОВАНИЯ ОБРАЩЕНИЙ ЗАЯВИТЕЛЕЙ</a:t>
            </a:r>
            <a:endParaRPr lang="ru-RU" sz="2000" b="1" dirty="0" smtClean="0">
              <a:ln w="3175" cmpd="sng">
                <a:solidFill>
                  <a:schemeClr val="tx1"/>
                </a:solidFill>
                <a:prstDash val="solid"/>
              </a:ln>
              <a:latin typeface="Arial Black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-4284984" y="1628800"/>
          <a:ext cx="1332148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0"/>
          <p:cNvSpPr>
            <a:spLocks noChangeArrowheads="1"/>
          </p:cNvSpPr>
          <p:nvPr/>
        </p:nvSpPr>
        <p:spPr bwMode="auto">
          <a:xfrm>
            <a:off x="8572500" y="6429375"/>
            <a:ext cx="571500" cy="428625"/>
          </a:xfrm>
          <a:prstGeom prst="rect">
            <a:avLst/>
          </a:prstGeom>
          <a:solidFill>
            <a:srgbClr val="FF0000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 smtClean="0"/>
              <a:t>6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-27384"/>
            <a:ext cx="9144000" cy="707886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indent="342900" algn="ctr" defTabSz="914400"/>
            <a:r>
              <a:rPr lang="ru-RU" sz="20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КОЛИЧЕСТВО ПОСТУПИВШИХ ЗАЯВЛЕНИЙ ПО СФЕРАМ ДЕЯТЕЛЬНОСТИ</a:t>
            </a:r>
            <a:endParaRPr lang="ru-RU" sz="2000" b="1" dirty="0" smtClean="0">
              <a:ln w="31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latin typeface="Arial Black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611560" y="1124744"/>
          <a:ext cx="792088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Прямоугольник 27"/>
          <p:cNvSpPr>
            <a:spLocks noChangeArrowheads="1"/>
          </p:cNvSpPr>
          <p:nvPr/>
        </p:nvSpPr>
        <p:spPr bwMode="auto">
          <a:xfrm>
            <a:off x="8572500" y="6429375"/>
            <a:ext cx="571500" cy="428625"/>
          </a:xfrm>
          <a:prstGeom prst="rect">
            <a:avLst/>
          </a:prstGeom>
          <a:solidFill>
            <a:srgbClr val="FF0000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 smtClean="0"/>
              <a:t>7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-87198"/>
            <a:ext cx="9144000" cy="707886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lvl="0" algn="ctr" defTabSz="914400">
              <a:lnSpc>
                <a:spcPts val="2400"/>
              </a:lnSpc>
            </a:pPr>
            <a:r>
              <a:rPr lang="ru-RU" sz="2000" b="1" dirty="0" smtClean="0">
                <a:ln w="254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ЛИБЕРАЛИЗАЦИЯ АНТИМОНОПОЛЬНОГО ЗАКОНОДАТЕЛЬСТВА</a:t>
            </a:r>
          </a:p>
        </p:txBody>
      </p:sp>
      <p:pic>
        <p:nvPicPr>
          <p:cNvPr id="18434" name="Picture 2" descr="http://happy-school.ru/_pu/116/s22023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692725"/>
            <a:ext cx="6336704" cy="190462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908720"/>
            <a:ext cx="8352928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ru-RU" sz="1800" dirty="0" smtClean="0">
                <a:solidFill>
                  <a:schemeClr val="tx1"/>
                </a:solidFill>
              </a:rPr>
              <a:t>С 06.01.2012 г. внесены изменения в  Закон </a:t>
            </a:r>
            <a:r>
              <a:rPr lang="ru-RU" sz="1800" b="1" dirty="0" smtClean="0">
                <a:solidFill>
                  <a:schemeClr val="tx1"/>
                </a:solidFill>
              </a:rPr>
              <a:t>«О защите конкуренции»  </a:t>
            </a:r>
            <a:r>
              <a:rPr lang="ru-RU" sz="1800" dirty="0" smtClean="0">
                <a:solidFill>
                  <a:schemeClr val="tx1"/>
                </a:solidFill>
              </a:rPr>
              <a:t>в части наделения антимонопольного органа правом выдавать предупреждения о прекращении нарушения антимонопольного законодательства. </a:t>
            </a:r>
          </a:p>
          <a:p>
            <a:pPr indent="360363" algn="just"/>
            <a:endParaRPr lang="ru-RU" sz="1800" dirty="0" smtClean="0">
              <a:solidFill>
                <a:schemeClr val="tx1"/>
              </a:solidFill>
            </a:endParaRPr>
          </a:p>
          <a:p>
            <a:pPr indent="360363" algn="just"/>
            <a:r>
              <a:rPr lang="ru-RU" sz="1800" dirty="0" smtClean="0">
                <a:solidFill>
                  <a:schemeClr val="tx1"/>
                </a:solidFill>
              </a:rPr>
              <a:t>Предупреждения о прекращении нарушения антимонопольного законодательства могут быть выданы хозяйствующим субъектам, занимающим доминирующее положение, в случаях выявления признаков нарушения:</a:t>
            </a:r>
          </a:p>
          <a:p>
            <a:pPr indent="360363" algn="just"/>
            <a:endParaRPr lang="ru-RU" sz="400" dirty="0" smtClean="0">
              <a:solidFill>
                <a:schemeClr val="tx1"/>
              </a:solidFill>
            </a:endParaRPr>
          </a:p>
          <a:p>
            <a:pPr indent="360363" algn="just"/>
            <a:r>
              <a:rPr lang="ru-RU" sz="1800" b="1" dirty="0" smtClean="0">
                <a:solidFill>
                  <a:schemeClr val="tx1"/>
                </a:solidFill>
              </a:rPr>
              <a:t>п. 3 ч. 1 ст. 10 ФЗ-135 «О защите конкуренции» </a:t>
            </a:r>
            <a:r>
              <a:rPr lang="ru-RU" sz="1800" dirty="0" smtClean="0">
                <a:solidFill>
                  <a:schemeClr val="tx1"/>
                </a:solidFill>
              </a:rPr>
              <a:t>- навязывание контрагенту условий договора, невыгодных для него или не относящихся к предмету договора;</a:t>
            </a:r>
          </a:p>
          <a:p>
            <a:pPr indent="360363" algn="just"/>
            <a:endParaRPr lang="ru-RU" sz="400" dirty="0" smtClean="0">
              <a:solidFill>
                <a:schemeClr val="tx1"/>
              </a:solidFill>
            </a:endParaRPr>
          </a:p>
          <a:p>
            <a:pPr indent="360363" algn="just"/>
            <a:r>
              <a:rPr lang="ru-RU" sz="1800" b="1" dirty="0" smtClean="0">
                <a:solidFill>
                  <a:schemeClr val="tx1"/>
                </a:solidFill>
              </a:rPr>
              <a:t>п. 5 ч. 1 ст. 10 ФЗ-135 «О защите конкуренции» </a:t>
            </a:r>
            <a:r>
              <a:rPr lang="ru-RU" sz="1800" dirty="0" smtClean="0">
                <a:solidFill>
                  <a:schemeClr val="tx1"/>
                </a:solidFill>
              </a:rPr>
              <a:t>- экономически или технологически необоснованные отказ либо уклонение от заключения договора с отдельными покупателями (заказчиками).</a:t>
            </a:r>
            <a:endParaRPr lang="ru-RU" sz="1800" dirty="0" smtClean="0">
              <a:solidFill>
                <a:schemeClr val="tx1"/>
              </a:solidFill>
              <a:cs typeface="Arial" pitchFamily="34" charset="0"/>
            </a:endParaRPr>
          </a:p>
          <a:p>
            <a:pPr indent="360363" algn="just"/>
            <a:endParaRPr lang="ru-RU" sz="1700" dirty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" y="887551"/>
          <a:ext cx="9143999" cy="5637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663"/>
                <a:gridCol w="1080120"/>
                <a:gridCol w="1152128"/>
                <a:gridCol w="3168352"/>
                <a:gridCol w="2195736"/>
              </a:tblGrid>
              <a:tr h="700033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Выданы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предупреж-дения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3D808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Навязывание условий договора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3D808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3D808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 Отказ от заключения договора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3D808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3D8087"/>
                    </a:solidFill>
                  </a:tcPr>
                </a:tc>
              </a:tr>
              <a:tr h="4206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Субъект (сфера)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3D80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Место </a:t>
                      </a:r>
                      <a:r>
                        <a:rPr lang="ru-RU" sz="14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соверше-ния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3D80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Субъект (сфера)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3D80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Место совершения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3D8087"/>
                    </a:solidFill>
                  </a:tcPr>
                </a:tc>
              </a:tr>
              <a:tr h="0">
                <a:tc rowSpan="5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Исполненные </a:t>
                      </a:r>
                      <a:r>
                        <a:rPr lang="ru-RU" sz="1600" dirty="0" err="1" smtClean="0">
                          <a:latin typeface="Arial" pitchFamily="34" charset="0"/>
                          <a:cs typeface="Arial" pitchFamily="34" charset="0"/>
                        </a:rPr>
                        <a:t>предупреж-дения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ОАО «Санаторий Ува» (водоснабжение)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п. Ува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ООО «</a:t>
                      </a:r>
                      <a:r>
                        <a:rPr lang="ru-RU" sz="1600" dirty="0" err="1" smtClean="0">
                          <a:latin typeface="Arial" pitchFamily="34" charset="0"/>
                          <a:cs typeface="Arial" pitchFamily="34" charset="0"/>
                        </a:rPr>
                        <a:t>ИжмашЭнергоСервис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» (электроэнергия)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г. Ижевск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427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 предупреждения ОАО «РЖД» (электроэнергия)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п. Балезино, </a:t>
                      </a:r>
                      <a:r>
                        <a:rPr lang="ru-RU" sz="1600" dirty="0" err="1" smtClean="0">
                          <a:latin typeface="Arial" pitchFamily="34" charset="0"/>
                          <a:cs typeface="Arial" pitchFamily="34" charset="0"/>
                        </a:rPr>
                        <a:t>Завьяловский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 район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396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ООО «Электрические сети Удмуртии» (электроэнергия)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г. Сарапул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686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ОАО «Удмуртская </a:t>
                      </a:r>
                      <a:r>
                        <a:rPr lang="ru-RU" sz="1600" dirty="0" err="1" smtClean="0">
                          <a:latin typeface="Arial" pitchFamily="34" charset="0"/>
                          <a:cs typeface="Arial" pitchFamily="34" charset="0"/>
                        </a:rPr>
                        <a:t>энергосбытовая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 компания» (электроэнергия)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г. Ижевск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33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ОАО «</a:t>
                      </a:r>
                      <a:r>
                        <a:rPr lang="ru-RU" sz="1600" dirty="0" err="1" smtClean="0">
                          <a:latin typeface="Arial" pitchFamily="34" charset="0"/>
                          <a:cs typeface="Arial" pitchFamily="34" charset="0"/>
                        </a:rPr>
                        <a:t>УралАэроГеодезия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» (тепловая энергия)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г. Ижевск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316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latin typeface="Arial" pitchFamily="34" charset="0"/>
                          <a:cs typeface="Arial" pitchFamily="34" charset="0"/>
                        </a:rPr>
                        <a:t>Не-исполненные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dirty="0" err="1" smtClean="0">
                          <a:latin typeface="Arial" pitchFamily="34" charset="0"/>
                          <a:cs typeface="Arial" pitchFamily="34" charset="0"/>
                        </a:rPr>
                        <a:t>предупреж-дения</a:t>
                      </a:r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МУП г. Ижевска «</a:t>
                      </a:r>
                      <a:r>
                        <a:rPr lang="ru-RU" sz="1600" dirty="0" err="1" smtClean="0">
                          <a:latin typeface="Arial" pitchFamily="34" charset="0"/>
                          <a:cs typeface="Arial" pitchFamily="34" charset="0"/>
                        </a:rPr>
                        <a:t>Ижводоканал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» (водоснабжение) </a:t>
                      </a: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г. Ижевск</a:t>
                      </a: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144000" cy="865237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lvl="0" algn="ctr" defTabSz="914400">
              <a:lnSpc>
                <a:spcPts val="2000"/>
              </a:lnSpc>
            </a:pPr>
            <a:r>
              <a:rPr lang="ru-RU" sz="20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latin typeface="Arial Black" pitchFamily="34" charset="0"/>
              </a:rPr>
              <a:t>СУБЪЕКТЫ, КОТОРЫМ БЫЛИ ВЫДАНЫ ПРЕДУПРЕЖДЕНИЯ О ПРЕКРАЩЕНИИ ДЕЙСТВИЙ, СОДЕРЖАЩИХ ПРИЗНАКИ НАРУШЕНИЯ АМЗ</a:t>
            </a:r>
            <a:endParaRPr lang="ru-RU" sz="2000" b="1" dirty="0" smtClean="0">
              <a:ln w="31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27" name="Прямоугольник 27"/>
          <p:cNvSpPr>
            <a:spLocks noChangeArrowheads="1"/>
          </p:cNvSpPr>
          <p:nvPr/>
        </p:nvSpPr>
        <p:spPr bwMode="auto">
          <a:xfrm>
            <a:off x="8572500" y="6429375"/>
            <a:ext cx="571500" cy="428625"/>
          </a:xfrm>
          <a:prstGeom prst="rect">
            <a:avLst/>
          </a:prstGeom>
          <a:solidFill>
            <a:srgbClr val="FF0000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 smtClean="0"/>
              <a:t>8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8525"/>
            <a:ext cx="9144000" cy="784830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lvl="0" algn="ctr" defTabSz="914400">
              <a:lnSpc>
                <a:spcPts val="1800"/>
              </a:lnSpc>
            </a:pPr>
            <a:r>
              <a:rPr lang="ru-RU" sz="17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latin typeface="Arial Black" pitchFamily="34" charset="0"/>
              </a:rPr>
              <a:t>СУБЪЕКТЫ, ПРИЗНАННЫЕ НАРУШИВШИМИ АНТИМОНОПОЛЬНОЕ ЗАКОНОДАТЕЛЬСТВО ПО СТАТЬЕ 10 ЗАКОНА «О ЗАЩИТЕ КОНКУРЕНЦИИ»</a:t>
            </a:r>
            <a:endParaRPr lang="ru-RU" sz="1700" b="1" dirty="0" smtClean="0">
              <a:ln w="317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0" y="692694"/>
          <a:ext cx="9144000" cy="6098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672"/>
                <a:gridCol w="3983412"/>
                <a:gridCol w="3540916"/>
              </a:tblGrid>
              <a:tr h="3850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Вид</a:t>
                      </a:r>
                      <a:r>
                        <a:rPr lang="ru-RU" sz="1600" b="1" i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нарушения</a:t>
                      </a:r>
                    </a:p>
                  </a:txBody>
                  <a:tcPr anchor="ctr">
                    <a:solidFill>
                      <a:srgbClr val="3D80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Субъект</a:t>
                      </a:r>
                    </a:p>
                  </a:txBody>
                  <a:tcPr>
                    <a:solidFill>
                      <a:srgbClr val="3D80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Сфера</a:t>
                      </a:r>
                    </a:p>
                  </a:txBody>
                  <a:tcPr>
                    <a:solidFill>
                      <a:srgbClr val="3D8087"/>
                    </a:solidFill>
                  </a:tcPr>
                </a:tc>
              </a:tr>
              <a:tr h="385014">
                <a:tc row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Прекращение поставки ресурса</a:t>
                      </a:r>
                    </a:p>
                  </a:txBody>
                  <a:tcPr anchor="ctr">
                    <a:solidFill>
                      <a:srgbClr val="3D80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ООО «УКС» 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(г. Ижевск)</a:t>
                      </a:r>
                      <a:endParaRPr lang="ru-RU" sz="1600" b="0" i="0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Тепловая энергия</a:t>
                      </a:r>
                    </a:p>
                  </a:txBody>
                  <a:tcPr anchor="ctr"/>
                </a:tc>
              </a:tr>
              <a:tr h="385014">
                <a:tc vMerge="1"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15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ООО «</a:t>
                      </a:r>
                      <a:r>
                        <a:rPr lang="ru-RU" sz="1600" dirty="0" err="1" smtClean="0">
                          <a:latin typeface="Arial" pitchFamily="34" charset="0"/>
                          <a:cs typeface="Arial" pitchFamily="34" charset="0"/>
                        </a:rPr>
                        <a:t>Увинское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 УК в ЖКХ»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п. Ува)</a:t>
                      </a:r>
                      <a:endParaRPr lang="ru-RU" sz="1600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Тепловая энергия</a:t>
                      </a:r>
                    </a:p>
                  </a:txBody>
                  <a:tcPr anchor="ctr"/>
                </a:tc>
              </a:tr>
              <a:tr h="385014">
                <a:tc vMerge="1"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15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ООО «</a:t>
                      </a:r>
                      <a:r>
                        <a:rPr lang="ru-RU" sz="1600" dirty="0" err="1" smtClean="0">
                          <a:latin typeface="Arial" pitchFamily="34" charset="0"/>
                          <a:cs typeface="Arial" pitchFamily="34" charset="0"/>
                        </a:rPr>
                        <a:t>Регионресурсы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(г. Ижевск)</a:t>
                      </a:r>
                      <a:endParaRPr lang="ru-RU" sz="1600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Тепловая энергия</a:t>
                      </a:r>
                    </a:p>
                  </a:txBody>
                  <a:tcPr anchor="ctr"/>
                </a:tc>
              </a:tr>
              <a:tr h="38501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5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ОАО «</a:t>
                      </a:r>
                      <a:r>
                        <a:rPr lang="ru-RU" sz="1600" dirty="0" err="1" smtClean="0">
                          <a:latin typeface="Arial" pitchFamily="34" charset="0"/>
                          <a:cs typeface="Arial" pitchFamily="34" charset="0"/>
                        </a:rPr>
                        <a:t>Удмуртгеофизика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(г. Ижевск)</a:t>
                      </a:r>
                      <a:endParaRPr lang="ru-RU" sz="1600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Тепловая энергия</a:t>
                      </a:r>
                    </a:p>
                  </a:txBody>
                  <a:tcPr anchor="ctr"/>
                </a:tc>
              </a:tr>
              <a:tr h="385014">
                <a:tc vMerge="1"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15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ООО «</a:t>
                      </a:r>
                      <a:r>
                        <a:rPr lang="ru-RU" sz="1600" dirty="0" err="1" smtClean="0">
                          <a:latin typeface="Arial" pitchFamily="34" charset="0"/>
                          <a:cs typeface="Arial" pitchFamily="34" charset="0"/>
                        </a:rPr>
                        <a:t>Теплосфера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(г. Ижевск)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Водоснабжение</a:t>
                      </a:r>
                    </a:p>
                  </a:txBody>
                  <a:tcPr anchor="ctr"/>
                </a:tc>
              </a:tr>
              <a:tr h="583330">
                <a:tc vMerge="1"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ru-RU" sz="15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ООО «Завьялово Водоканал»</a:t>
                      </a:r>
                    </a:p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с. Завьялово)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Водоснабжение</a:t>
                      </a:r>
                    </a:p>
                  </a:txBody>
                  <a:tcPr anchor="ctr"/>
                </a:tc>
              </a:tr>
              <a:tr h="828943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5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ЗАО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«</a:t>
                      </a:r>
                      <a:r>
                        <a:rPr lang="ru-RU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Чуровской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завод строительных стеновых материалов» (</a:t>
                      </a:r>
                      <a:r>
                        <a:rPr lang="ru-RU" sz="1600" dirty="0" err="1" smtClean="0">
                          <a:latin typeface="Arial" pitchFamily="34" charset="0"/>
                          <a:cs typeface="Arial" pitchFamily="34" charset="0"/>
                        </a:rPr>
                        <a:t>Якшур-Бодьинский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 район)</a:t>
                      </a:r>
                      <a:endParaRPr lang="ru-RU" sz="16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Водоснабжение</a:t>
                      </a:r>
                    </a:p>
                  </a:txBody>
                  <a:tcPr anchor="ctr"/>
                </a:tc>
              </a:tr>
              <a:tr h="385014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Прочие нарушения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3D80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СНТ «Ружейник» (</a:t>
                      </a:r>
                      <a:r>
                        <a:rPr lang="ru-RU" sz="1600" dirty="0" err="1" smtClean="0">
                          <a:latin typeface="Arial" pitchFamily="34" charset="0"/>
                          <a:cs typeface="Arial" pitchFamily="34" charset="0"/>
                        </a:rPr>
                        <a:t>Завьяловский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 район)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Переток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электрической энергии</a:t>
                      </a:r>
                    </a:p>
                  </a:txBody>
                  <a:tcPr anchor="ctr"/>
                </a:tc>
              </a:tr>
              <a:tr h="38501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5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МУП ВГЭС (г. Воткинск)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Передача электрической энергии</a:t>
                      </a:r>
                    </a:p>
                  </a:txBody>
                  <a:tcPr anchor="ctr"/>
                </a:tc>
              </a:tr>
              <a:tr h="828943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5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ООО «</a:t>
                      </a:r>
                      <a:r>
                        <a:rPr lang="ru-RU" sz="1600" dirty="0" err="1" smtClean="0">
                          <a:latin typeface="Arial" pitchFamily="34" charset="0"/>
                          <a:cs typeface="Arial" pitchFamily="34" charset="0"/>
                        </a:rPr>
                        <a:t>Балезинская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 МСО»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(п. Балезино)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Тепловая энергия. Нарушение порядка ценообразования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8333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5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Индивидуальный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предприниматель </a:t>
                      </a:r>
                    </a:p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(г. Ижевск)</a:t>
                      </a:r>
                      <a:endParaRPr lang="ru-RU" sz="1600" b="0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Подключение к электрическим сетям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27" name="Прямоугольник 27"/>
          <p:cNvSpPr>
            <a:spLocks noChangeArrowheads="1"/>
          </p:cNvSpPr>
          <p:nvPr/>
        </p:nvSpPr>
        <p:spPr bwMode="auto">
          <a:xfrm>
            <a:off x="8572500" y="6429375"/>
            <a:ext cx="571500" cy="428625"/>
          </a:xfrm>
          <a:prstGeom prst="rect">
            <a:avLst/>
          </a:prstGeom>
          <a:solidFill>
            <a:srgbClr val="FF0000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 smtClean="0"/>
              <a:t>9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10732</TotalTime>
  <Words>1949</Words>
  <Application>Microsoft Office PowerPoint</Application>
  <PresentationFormat>Экран (4:3)</PresentationFormat>
  <Paragraphs>328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Elena Elena Nagaychuk</dc:creator>
  <cp:lastModifiedBy>Мистюрин Василий Александрович</cp:lastModifiedBy>
  <cp:revision>979</cp:revision>
  <cp:lastPrinted>1601-01-01T00:00:00Z</cp:lastPrinted>
  <dcterms:created xsi:type="dcterms:W3CDTF">2011-08-31T07:35:34Z</dcterms:created>
  <dcterms:modified xsi:type="dcterms:W3CDTF">2014-03-03T09:40:13Z</dcterms:modified>
</cp:coreProperties>
</file>